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54"/>
  </p:notesMasterIdLst>
  <p:sldIdLst>
    <p:sldId id="258" r:id="rId2"/>
    <p:sldId id="260" r:id="rId3"/>
    <p:sldId id="404" r:id="rId4"/>
    <p:sldId id="403" r:id="rId5"/>
    <p:sldId id="405" r:id="rId6"/>
    <p:sldId id="482" r:id="rId7"/>
    <p:sldId id="484" r:id="rId8"/>
    <p:sldId id="483" r:id="rId9"/>
    <p:sldId id="436" r:id="rId10"/>
    <p:sldId id="446" r:id="rId11"/>
    <p:sldId id="486" r:id="rId12"/>
    <p:sldId id="487" r:id="rId13"/>
    <p:sldId id="488" r:id="rId14"/>
    <p:sldId id="489" r:id="rId15"/>
    <p:sldId id="490" r:id="rId16"/>
    <p:sldId id="495" r:id="rId17"/>
    <p:sldId id="496" r:id="rId18"/>
    <p:sldId id="497" r:id="rId19"/>
    <p:sldId id="419" r:id="rId20"/>
    <p:sldId id="451" r:id="rId21"/>
    <p:sldId id="452" r:id="rId22"/>
    <p:sldId id="453" r:id="rId23"/>
    <p:sldId id="454" r:id="rId24"/>
    <p:sldId id="456" r:id="rId25"/>
    <p:sldId id="455" r:id="rId26"/>
    <p:sldId id="458" r:id="rId27"/>
    <p:sldId id="459" r:id="rId28"/>
    <p:sldId id="457" r:id="rId29"/>
    <p:sldId id="460" r:id="rId30"/>
    <p:sldId id="461" r:id="rId31"/>
    <p:sldId id="462" r:id="rId32"/>
    <p:sldId id="463" r:id="rId33"/>
    <p:sldId id="464" r:id="rId34"/>
    <p:sldId id="465" r:id="rId35"/>
    <p:sldId id="466" r:id="rId36"/>
    <p:sldId id="467" r:id="rId37"/>
    <p:sldId id="468" r:id="rId38"/>
    <p:sldId id="469" r:id="rId39"/>
    <p:sldId id="470" r:id="rId40"/>
    <p:sldId id="471" r:id="rId41"/>
    <p:sldId id="473" r:id="rId42"/>
    <p:sldId id="472" r:id="rId43"/>
    <p:sldId id="474" r:id="rId44"/>
    <p:sldId id="448" r:id="rId45"/>
    <p:sldId id="476" r:id="rId46"/>
    <p:sldId id="478" r:id="rId47"/>
    <p:sldId id="479" r:id="rId48"/>
    <p:sldId id="480" r:id="rId49"/>
    <p:sldId id="481" r:id="rId50"/>
    <p:sldId id="447" r:id="rId51"/>
    <p:sldId id="383" r:id="rId52"/>
    <p:sldId id="398" r:id="rId53"/>
  </p:sldIdLst>
  <p:sldSz cx="24384000" cy="13716000"/>
  <p:notesSz cx="6858000" cy="9144000"/>
  <p:embeddedFontLst>
    <p:embeddedFont>
      <p:font typeface="Lato" panose="020B0600000101010101" charset="0"/>
      <p:regular r:id="rId55"/>
      <p:bold r:id="rId56"/>
      <p:italic r:id="rId57"/>
    </p:embeddedFon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맑은 고딕" panose="020B0503020000020004" pitchFamily="50" charset="-127"/>
      <p:regular r:id="rId62"/>
      <p:bold r:id="rId63"/>
    </p:embeddedFont>
    <p:embeddedFont>
      <p:font typeface="나눔바른펜" panose="020B0503000000000000" pitchFamily="50" charset="-127"/>
      <p:regular r:id="rId64"/>
      <p:bold r:id="rId65"/>
    </p:embeddedFont>
    <p:embeddedFont>
      <p:font typeface="나눔스퀘어 ExtraBold" panose="020B0600000101010101" pitchFamily="50" charset="-127"/>
      <p:bold r:id="rId66"/>
    </p:embeddedFont>
    <p:embeddedFont>
      <p:font typeface="Lato Black" panose="020B0600000101010101" charset="0"/>
      <p:bold r:id="rId67"/>
      <p:boldItalic r:id="rId68"/>
    </p:embeddedFont>
    <p:embeddedFont>
      <p:font typeface="나눔스퀘어 Bold" panose="020B0600000101010101" pitchFamily="50" charset="-127"/>
      <p:bold r:id="rId69"/>
    </p:embeddedFont>
    <p:embeddedFont>
      <p:font typeface="Lato Light" panose="020B0600000101010101" charset="0"/>
      <p:regular r:id="rId70"/>
    </p:embeddedFont>
    <p:embeddedFont>
      <p:font typeface="나눔스퀘어라운드 Bold" panose="020B0600000101010101" pitchFamily="50" charset="-127"/>
      <p:bold r:id="rId71"/>
    </p:embeddedFont>
    <p:embeddedFont>
      <p:font typeface="나눔스퀘어" panose="020B0600000101010101" pitchFamily="50" charset="-127"/>
      <p:regular r:id="rId72"/>
    </p:embeddedFont>
  </p:embeddedFontLst>
  <p:defaultTextStyle>
    <a:defPPr>
      <a:defRPr lang="en-US"/>
    </a:defPPr>
    <a:lvl1pPr marL="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3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76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20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64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4008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5200" algn="l" defTabSz="1828800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A50"/>
    <a:srgbClr val="A5ABB1"/>
    <a:srgbClr val="005EA4"/>
    <a:srgbClr val="0C64B4"/>
    <a:srgbClr val="FFFA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6" autoAdjust="0"/>
    <p:restoredTop sz="92132" autoAdjust="0"/>
  </p:normalViewPr>
  <p:slideViewPr>
    <p:cSldViewPr snapToGrid="0" showGuides="1">
      <p:cViewPr varScale="1">
        <p:scale>
          <a:sx n="33" d="100"/>
          <a:sy n="33" d="100"/>
        </p:scale>
        <p:origin x="106" y="283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198990-1559-41D3-860D-C7A97E3162F4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0BE9C4-6080-4E5E-84C0-89544EF877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72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1</a:t>
            </a:r>
            <a:r>
              <a:rPr lang="ko-KR" altLang="en-US" dirty="0"/>
              <a:t>조입니다</a:t>
            </a:r>
            <a:r>
              <a:rPr lang="en-US" altLang="ko-KR" dirty="0"/>
              <a:t>.</a:t>
            </a:r>
            <a:r>
              <a:rPr lang="en-US" altLang="ko-KR" baseline="0" dirty="0"/>
              <a:t> </a:t>
            </a:r>
            <a:r>
              <a:rPr lang="ko-KR" altLang="en-US" baseline="0" dirty="0"/>
              <a:t>저희 프로젝트 스마트 윈도우 발표를 시작하겠습니다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484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883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8663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3427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16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68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11448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62889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3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320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8834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66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주제를 간단히 다시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21553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547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8834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8812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55976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567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9685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1630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제작에 사용한 모듈을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567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8834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 궁금하신 사항이 있으시면</a:t>
            </a:r>
            <a:r>
              <a:rPr lang="ko-KR" altLang="en-US" baseline="0" dirty="0"/>
              <a:t> 질문 </a:t>
            </a:r>
            <a:r>
              <a:rPr lang="ko-KR" altLang="en-US" baseline="0" dirty="0" err="1"/>
              <a:t>부탁드리겠습니다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9891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</a:t>
            </a:r>
            <a:r>
              <a:rPr lang="en-US" altLang="ko-KR" dirty="0"/>
              <a:t>, </a:t>
            </a:r>
            <a:r>
              <a:rPr lang="ko-KR" altLang="en-US" dirty="0"/>
              <a:t>더 질문이 없으시면 여기까지 </a:t>
            </a:r>
            <a:r>
              <a:rPr lang="en-US" altLang="ko-KR" dirty="0"/>
              <a:t>1</a:t>
            </a:r>
            <a:r>
              <a:rPr lang="ko-KR" altLang="en-US" dirty="0"/>
              <a:t>조 발표를 마치도록 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705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54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7141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80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제작에 사용한 모듈을 소개하겠습니다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0BE9C4-6080-4E5E-84C0-89544EF8770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556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faul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0821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Pictur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 userDrawn="1"/>
        </p:nvSpPr>
        <p:spPr>
          <a:xfrm>
            <a:off x="10562771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206288" y="0"/>
            <a:ext cx="12177712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922825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576793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375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Cent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 userDrawn="1"/>
        </p:nvGrpSpPr>
        <p:grpSpPr>
          <a:xfrm>
            <a:off x="1241490" y="866775"/>
            <a:ext cx="1532471" cy="492443"/>
            <a:chOff x="1260546" y="866775"/>
            <a:chExt cx="1532471" cy="492443"/>
          </a:xfrm>
        </p:grpSpPr>
        <p:sp>
          <p:nvSpPr>
            <p:cNvPr id="27" name="Oval 26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</a:p>
          </p:txBody>
        </p:sp>
      </p:grpSp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9256601" y="0"/>
            <a:ext cx="689152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98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ni Pictur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8149544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TextBox 14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04299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grpSp>
        <p:nvGrpSpPr>
          <p:cNvPr id="23" name="Group 22"/>
          <p:cNvGrpSpPr/>
          <p:nvPr userDrawn="1"/>
        </p:nvGrpSpPr>
        <p:grpSpPr>
          <a:xfrm>
            <a:off x="10429946" y="866775"/>
            <a:ext cx="1532471" cy="492443"/>
            <a:chOff x="1260546" y="866775"/>
            <a:chExt cx="1532471" cy="492443"/>
          </a:xfrm>
        </p:grpSpPr>
        <p:sp>
          <p:nvSpPr>
            <p:cNvPr id="24" name="Oval 23"/>
            <p:cNvSpPr/>
            <p:nvPr userDrawn="1"/>
          </p:nvSpPr>
          <p:spPr>
            <a:xfrm>
              <a:off x="1719791" y="1008593"/>
              <a:ext cx="224898" cy="22489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1260546" y="866775"/>
              <a:ext cx="1532471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cap="all" spc="200" baseline="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MOGA</a:t>
              </a:r>
              <a:r>
                <a:rPr lang="en-US" sz="3200" cap="all" spc="200" baseline="0" dirty="0">
                  <a:solidFill>
                    <a:schemeClr val="accent2"/>
                  </a:solidFill>
                  <a:latin typeface="Lato Black" panose="020F0A02020204030203" pitchFamily="34" charset="0"/>
                </a:rPr>
                <a:t>.</a:t>
              </a:r>
            </a:p>
          </p:txBody>
        </p:sp>
      </p:grp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95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Secti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0"/>
          <p:cNvSpPr>
            <a:spLocks noGrp="1"/>
          </p:cNvSpPr>
          <p:nvPr>
            <p:ph type="pic" sz="quarter" idx="10"/>
          </p:nvPr>
        </p:nvSpPr>
        <p:spPr>
          <a:xfrm>
            <a:off x="-508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0"/>
          <p:cNvSpPr>
            <a:spLocks noGrp="1"/>
          </p:cNvSpPr>
          <p:nvPr>
            <p:ph type="pic" sz="quarter" idx="11"/>
          </p:nvPr>
        </p:nvSpPr>
        <p:spPr>
          <a:xfrm>
            <a:off x="6094096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0"/>
          <p:cNvSpPr>
            <a:spLocks noGrp="1"/>
          </p:cNvSpPr>
          <p:nvPr>
            <p:ph type="pic" sz="quarter" idx="12"/>
          </p:nvPr>
        </p:nvSpPr>
        <p:spPr>
          <a:xfrm>
            <a:off x="12186920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0"/>
          <p:cNvSpPr>
            <a:spLocks noGrp="1"/>
          </p:cNvSpPr>
          <p:nvPr>
            <p:ph type="pic" sz="quarter" idx="13"/>
          </p:nvPr>
        </p:nvSpPr>
        <p:spPr>
          <a:xfrm>
            <a:off x="18286095" y="-635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1" name="Picture Placeholder 30"/>
          <p:cNvSpPr>
            <a:spLocks noGrp="1"/>
          </p:cNvSpPr>
          <p:nvPr>
            <p:ph type="pic" sz="quarter" idx="14"/>
          </p:nvPr>
        </p:nvSpPr>
        <p:spPr>
          <a:xfrm>
            <a:off x="-508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Picture Placeholder 30"/>
          <p:cNvSpPr>
            <a:spLocks noGrp="1"/>
          </p:cNvSpPr>
          <p:nvPr>
            <p:ph type="pic" sz="quarter" idx="15"/>
          </p:nvPr>
        </p:nvSpPr>
        <p:spPr>
          <a:xfrm>
            <a:off x="6094096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0"/>
          <p:cNvSpPr>
            <a:spLocks noGrp="1"/>
          </p:cNvSpPr>
          <p:nvPr>
            <p:ph type="pic" sz="quarter" idx="16"/>
          </p:nvPr>
        </p:nvSpPr>
        <p:spPr>
          <a:xfrm>
            <a:off x="12186920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7" name="Picture Placeholder 30"/>
          <p:cNvSpPr>
            <a:spLocks noGrp="1"/>
          </p:cNvSpPr>
          <p:nvPr>
            <p:ph type="pic" sz="quarter" idx="17"/>
          </p:nvPr>
        </p:nvSpPr>
        <p:spPr>
          <a:xfrm>
            <a:off x="18286095" y="6858000"/>
            <a:ext cx="6102986" cy="68707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22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1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76150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7927116" y="4637913"/>
            <a:ext cx="3732737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2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500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2840034" y="4281779"/>
            <a:ext cx="8819816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12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3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9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119185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9421668" y="4281779"/>
            <a:ext cx="5540665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47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 4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005776" y="4281779"/>
            <a:ext cx="12654074" cy="7401688"/>
          </a:xfrm>
          <a:prstGeom prst="rect">
            <a:avLst/>
          </a:prstGeom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83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cent Project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8150226" y="4282440"/>
            <a:ext cx="8124824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30497" y="4282441"/>
            <a:ext cx="5416553" cy="322326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30497" y="7515225"/>
            <a:ext cx="5416553" cy="4524375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6277167" y="4282440"/>
            <a:ext cx="5382683" cy="453135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14107161" y="8813800"/>
            <a:ext cx="7552690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8153400" y="8813800"/>
            <a:ext cx="5957888" cy="3225800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/>
          <a:lstStyle>
            <a:lvl1pPr>
              <a:defRPr sz="3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8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Righ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7713" y="2133600"/>
            <a:ext cx="10942638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9" name="Rectangle 18"/>
          <p:cNvSpPr/>
          <p:nvPr userDrawn="1"/>
        </p:nvSpPr>
        <p:spPr>
          <a:xfrm>
            <a:off x="0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2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01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Offic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748434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60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Project Showcase At Lef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74041" y="2133600"/>
            <a:ext cx="10932247" cy="990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12206288" y="0"/>
            <a:ext cx="12177712" cy="1371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10182324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27" name="TextBox 26"/>
          <p:cNvSpPr txBox="1"/>
          <p:nvPr userDrawn="1"/>
        </p:nvSpPr>
        <p:spPr>
          <a:xfrm>
            <a:off x="1260546" y="12752388"/>
            <a:ext cx="40026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800" b="0" cap="all" spc="100" baseline="0" dirty="0">
                <a:solidFill>
                  <a:schemeClr val="accent4"/>
                </a:solidFill>
                <a:latin typeface="Lato Black" panose="020F0A02020204030203" pitchFamily="34" charset="0"/>
              </a:rPr>
              <a:t>Small business </a:t>
            </a:r>
            <a:r>
              <a:rPr lang="en-US" sz="1800" b="0" cap="all" spc="100" baseline="0" dirty="0">
                <a:solidFill>
                  <a:schemeClr val="accent4"/>
                </a:solidFill>
                <a:latin typeface="Lato" panose="020F0502020204030203" pitchFamily="34" charset="0"/>
              </a:rPr>
              <a:t>presentation</a:t>
            </a:r>
          </a:p>
        </p:txBody>
      </p:sp>
      <p:sp>
        <p:nvSpPr>
          <p:cNvPr id="14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10542378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10196346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8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 userDrawn="1"/>
        </p:nvSpPr>
        <p:spPr>
          <a:xfrm>
            <a:off x="22617007" y="909638"/>
            <a:ext cx="50334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DD50B836-1439-4C66-878B-80816814F7AB}" type="slidenum">
              <a:rPr lang="en-US" sz="3200" cap="all" spc="0" baseline="0" smtClean="0">
                <a:solidFill>
                  <a:schemeClr val="accent1"/>
                </a:solidFill>
                <a:latin typeface="Lato Black" panose="020F0A02020204030203" pitchFamily="34" charset="0"/>
              </a:rPr>
              <a:pPr algn="r"/>
              <a:t>‹#›</a:t>
            </a:fld>
            <a:endParaRPr lang="en-US" sz="3200" cap="all" spc="0" baseline="0" dirty="0">
              <a:solidFill>
                <a:schemeClr val="accent1"/>
              </a:solidFill>
              <a:latin typeface="Lato Black" panose="020F0A02020204030203" pitchFamily="34" charset="0"/>
            </a:endParaRPr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16002000" cy="50038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1" name="Freeform 9">
            <a:hlinkClick r:id="" action="ppaction://hlinkshowjump?jump=nextslide"/>
          </p:cNvPr>
          <p:cNvSpPr>
            <a:spLocks/>
          </p:cNvSpPr>
          <p:nvPr userDrawn="1"/>
        </p:nvSpPr>
        <p:spPr bwMode="auto">
          <a:xfrm>
            <a:off x="22977061" y="12752388"/>
            <a:ext cx="143289" cy="246247"/>
          </a:xfrm>
          <a:custGeom>
            <a:avLst/>
            <a:gdLst>
              <a:gd name="T0" fmla="*/ 181 w 184"/>
              <a:gd name="T1" fmla="*/ 165 h 315"/>
              <a:gd name="T2" fmla="*/ 34 w 184"/>
              <a:gd name="T3" fmla="*/ 312 h 315"/>
              <a:gd name="T4" fmla="*/ 26 w 184"/>
              <a:gd name="T5" fmla="*/ 315 h 315"/>
              <a:gd name="T6" fmla="*/ 19 w 184"/>
              <a:gd name="T7" fmla="*/ 312 h 315"/>
              <a:gd name="T8" fmla="*/ 3 w 184"/>
              <a:gd name="T9" fmla="*/ 296 h 315"/>
              <a:gd name="T10" fmla="*/ 0 w 184"/>
              <a:gd name="T11" fmla="*/ 289 h 315"/>
              <a:gd name="T12" fmla="*/ 3 w 184"/>
              <a:gd name="T13" fmla="*/ 282 h 315"/>
              <a:gd name="T14" fmla="*/ 127 w 184"/>
              <a:gd name="T15" fmla="*/ 158 h 315"/>
              <a:gd name="T16" fmla="*/ 3 w 184"/>
              <a:gd name="T17" fmla="*/ 34 h 315"/>
              <a:gd name="T18" fmla="*/ 0 w 184"/>
              <a:gd name="T19" fmla="*/ 27 h 315"/>
              <a:gd name="T20" fmla="*/ 3 w 184"/>
              <a:gd name="T21" fmla="*/ 19 h 315"/>
              <a:gd name="T22" fmla="*/ 19 w 184"/>
              <a:gd name="T23" fmla="*/ 4 h 315"/>
              <a:gd name="T24" fmla="*/ 26 w 184"/>
              <a:gd name="T25" fmla="*/ 0 h 315"/>
              <a:gd name="T26" fmla="*/ 34 w 184"/>
              <a:gd name="T27" fmla="*/ 4 h 315"/>
              <a:gd name="T28" fmla="*/ 181 w 184"/>
              <a:gd name="T29" fmla="*/ 151 h 315"/>
              <a:gd name="T30" fmla="*/ 184 w 184"/>
              <a:gd name="T31" fmla="*/ 158 h 315"/>
              <a:gd name="T32" fmla="*/ 181 w 184"/>
              <a:gd name="T33" fmla="*/ 165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181" y="165"/>
                </a:moveTo>
                <a:cubicBezTo>
                  <a:pt x="34" y="312"/>
                  <a:pt x="34" y="312"/>
                  <a:pt x="34" y="312"/>
                </a:cubicBezTo>
                <a:cubicBezTo>
                  <a:pt x="31" y="314"/>
                  <a:pt x="29" y="315"/>
                  <a:pt x="26" y="315"/>
                </a:cubicBezTo>
                <a:cubicBezTo>
                  <a:pt x="24" y="315"/>
                  <a:pt x="21" y="314"/>
                  <a:pt x="19" y="312"/>
                </a:cubicBezTo>
                <a:cubicBezTo>
                  <a:pt x="3" y="296"/>
                  <a:pt x="3" y="296"/>
                  <a:pt x="3" y="296"/>
                </a:cubicBezTo>
                <a:cubicBezTo>
                  <a:pt x="1" y="294"/>
                  <a:pt x="0" y="292"/>
                  <a:pt x="0" y="289"/>
                </a:cubicBezTo>
                <a:cubicBezTo>
                  <a:pt x="0" y="286"/>
                  <a:pt x="1" y="284"/>
                  <a:pt x="3" y="282"/>
                </a:cubicBezTo>
                <a:cubicBezTo>
                  <a:pt x="127" y="158"/>
                  <a:pt x="127" y="158"/>
                  <a:pt x="127" y="158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2"/>
                  <a:pt x="0" y="29"/>
                  <a:pt x="0" y="27"/>
                </a:cubicBezTo>
                <a:cubicBezTo>
                  <a:pt x="0" y="24"/>
                  <a:pt x="1" y="22"/>
                  <a:pt x="3" y="19"/>
                </a:cubicBezTo>
                <a:cubicBezTo>
                  <a:pt x="19" y="4"/>
                  <a:pt x="19" y="4"/>
                  <a:pt x="19" y="4"/>
                </a:cubicBezTo>
                <a:cubicBezTo>
                  <a:pt x="21" y="2"/>
                  <a:pt x="24" y="0"/>
                  <a:pt x="26" y="0"/>
                </a:cubicBezTo>
                <a:cubicBezTo>
                  <a:pt x="29" y="0"/>
                  <a:pt x="31" y="2"/>
                  <a:pt x="34" y="4"/>
                </a:cubicBezTo>
                <a:cubicBezTo>
                  <a:pt x="181" y="151"/>
                  <a:pt x="181" y="151"/>
                  <a:pt x="181" y="151"/>
                </a:cubicBezTo>
                <a:cubicBezTo>
                  <a:pt x="183" y="153"/>
                  <a:pt x="184" y="155"/>
                  <a:pt x="184" y="158"/>
                </a:cubicBezTo>
                <a:cubicBezTo>
                  <a:pt x="184" y="161"/>
                  <a:pt x="183" y="163"/>
                  <a:pt x="181" y="16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0">
            <a:hlinkClick r:id="" action="ppaction://hlinkshowjump?jump=previousslide"/>
          </p:cNvPr>
          <p:cNvSpPr>
            <a:spLocks/>
          </p:cNvSpPr>
          <p:nvPr userDrawn="1"/>
        </p:nvSpPr>
        <p:spPr bwMode="auto">
          <a:xfrm>
            <a:off x="22631029" y="12752388"/>
            <a:ext cx="143617" cy="246247"/>
          </a:xfrm>
          <a:custGeom>
            <a:avLst/>
            <a:gdLst>
              <a:gd name="T0" fmla="*/ 3 w 184"/>
              <a:gd name="T1" fmla="*/ 151 h 315"/>
              <a:gd name="T2" fmla="*/ 150 w 184"/>
              <a:gd name="T3" fmla="*/ 4 h 315"/>
              <a:gd name="T4" fmla="*/ 157 w 184"/>
              <a:gd name="T5" fmla="*/ 0 h 315"/>
              <a:gd name="T6" fmla="*/ 165 w 184"/>
              <a:gd name="T7" fmla="*/ 4 h 315"/>
              <a:gd name="T8" fmla="*/ 180 w 184"/>
              <a:gd name="T9" fmla="*/ 19 h 315"/>
              <a:gd name="T10" fmla="*/ 184 w 184"/>
              <a:gd name="T11" fmla="*/ 27 h 315"/>
              <a:gd name="T12" fmla="*/ 180 w 184"/>
              <a:gd name="T13" fmla="*/ 34 h 315"/>
              <a:gd name="T14" fmla="*/ 56 w 184"/>
              <a:gd name="T15" fmla="*/ 158 h 315"/>
              <a:gd name="T16" fmla="*/ 180 w 184"/>
              <a:gd name="T17" fmla="*/ 282 h 315"/>
              <a:gd name="T18" fmla="*/ 184 w 184"/>
              <a:gd name="T19" fmla="*/ 289 h 315"/>
              <a:gd name="T20" fmla="*/ 180 w 184"/>
              <a:gd name="T21" fmla="*/ 296 h 315"/>
              <a:gd name="T22" fmla="*/ 165 w 184"/>
              <a:gd name="T23" fmla="*/ 312 h 315"/>
              <a:gd name="T24" fmla="*/ 157 w 184"/>
              <a:gd name="T25" fmla="*/ 315 h 315"/>
              <a:gd name="T26" fmla="*/ 150 w 184"/>
              <a:gd name="T27" fmla="*/ 312 h 315"/>
              <a:gd name="T28" fmla="*/ 3 w 184"/>
              <a:gd name="T29" fmla="*/ 165 h 315"/>
              <a:gd name="T30" fmla="*/ 0 w 184"/>
              <a:gd name="T31" fmla="*/ 158 h 315"/>
              <a:gd name="T32" fmla="*/ 3 w 184"/>
              <a:gd name="T33" fmla="*/ 15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84" h="315">
                <a:moveTo>
                  <a:pt x="3" y="151"/>
                </a:moveTo>
                <a:cubicBezTo>
                  <a:pt x="150" y="4"/>
                  <a:pt x="150" y="4"/>
                  <a:pt x="150" y="4"/>
                </a:cubicBezTo>
                <a:cubicBezTo>
                  <a:pt x="152" y="2"/>
                  <a:pt x="155" y="0"/>
                  <a:pt x="157" y="0"/>
                </a:cubicBezTo>
                <a:cubicBezTo>
                  <a:pt x="160" y="0"/>
                  <a:pt x="163" y="2"/>
                  <a:pt x="165" y="4"/>
                </a:cubicBezTo>
                <a:cubicBezTo>
                  <a:pt x="180" y="19"/>
                  <a:pt x="180" y="19"/>
                  <a:pt x="180" y="19"/>
                </a:cubicBezTo>
                <a:cubicBezTo>
                  <a:pt x="182" y="22"/>
                  <a:pt x="184" y="24"/>
                  <a:pt x="184" y="27"/>
                </a:cubicBezTo>
                <a:cubicBezTo>
                  <a:pt x="184" y="29"/>
                  <a:pt x="182" y="32"/>
                  <a:pt x="180" y="34"/>
                </a:cubicBezTo>
                <a:cubicBezTo>
                  <a:pt x="56" y="158"/>
                  <a:pt x="56" y="158"/>
                  <a:pt x="56" y="158"/>
                </a:cubicBezTo>
                <a:cubicBezTo>
                  <a:pt x="180" y="282"/>
                  <a:pt x="180" y="282"/>
                  <a:pt x="180" y="282"/>
                </a:cubicBezTo>
                <a:cubicBezTo>
                  <a:pt x="182" y="284"/>
                  <a:pt x="184" y="286"/>
                  <a:pt x="184" y="289"/>
                </a:cubicBezTo>
                <a:cubicBezTo>
                  <a:pt x="184" y="292"/>
                  <a:pt x="182" y="294"/>
                  <a:pt x="180" y="296"/>
                </a:cubicBezTo>
                <a:cubicBezTo>
                  <a:pt x="165" y="312"/>
                  <a:pt x="165" y="312"/>
                  <a:pt x="165" y="312"/>
                </a:cubicBezTo>
                <a:cubicBezTo>
                  <a:pt x="163" y="314"/>
                  <a:pt x="160" y="315"/>
                  <a:pt x="157" y="315"/>
                </a:cubicBezTo>
                <a:cubicBezTo>
                  <a:pt x="155" y="315"/>
                  <a:pt x="152" y="314"/>
                  <a:pt x="150" y="312"/>
                </a:cubicBezTo>
                <a:cubicBezTo>
                  <a:pt x="3" y="165"/>
                  <a:pt x="3" y="165"/>
                  <a:pt x="3" y="165"/>
                </a:cubicBezTo>
                <a:cubicBezTo>
                  <a:pt x="1" y="163"/>
                  <a:pt x="0" y="161"/>
                  <a:pt x="0" y="158"/>
                </a:cubicBezTo>
                <a:cubicBezTo>
                  <a:pt x="0" y="155"/>
                  <a:pt x="1" y="153"/>
                  <a:pt x="3" y="15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64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733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 Team Who Enjoys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24150" y="2667000"/>
            <a:ext cx="14175509" cy="9372600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5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 Do Trust &amp; Crediblity ...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2172388" y="5714626"/>
            <a:ext cx="9487461" cy="6324974"/>
          </a:xfrm>
          <a:prstGeom prst="rect">
            <a:avLst/>
          </a:prstGeom>
        </p:spPr>
        <p:txBody>
          <a:bodyPr/>
          <a:lstStyle>
            <a:lvl1pPr>
              <a:defRPr sz="4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726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wner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91000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5946812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0068906" y="4267200"/>
            <a:ext cx="4246188" cy="4246186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086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7788306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825201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17829983" y="4267200"/>
            <a:ext cx="3826692" cy="3826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8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2" userDrawn="1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Our Crew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1126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400148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9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6201055" y="493134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0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1126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1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9400148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2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16201055" y="8569694"/>
            <a:ext cx="2025832" cy="202583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4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60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vlovem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2788329" y="5027079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23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2788329" y="6464981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2788329" y="7902883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5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2788329" y="9340785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2788329" y="10778686"/>
            <a:ext cx="1068238" cy="1068238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7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lient Sa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5357656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16934655" y="4696962"/>
            <a:ext cx="2091690" cy="2091690"/>
          </a:xfrm>
          <a:prstGeom prst="ellipse">
            <a:avLst/>
          </a:prstGeom>
          <a:noFill/>
          <a:ln w="12700">
            <a:noFill/>
          </a:ln>
        </p:spPr>
        <p:txBody>
          <a:bodyPr/>
          <a:lstStyle>
            <a:lvl1pPr marL="0" indent="0">
              <a:buFontTx/>
              <a:buNone/>
              <a:defRPr sz="2000">
                <a:solidFill>
                  <a:schemeClr val="accent4"/>
                </a:solidFill>
                <a:latin typeface="Lato Light" panose="020F0302020204030203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6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96">
          <p15:clr>
            <a:srgbClr val="FBAE40"/>
          </p15:clr>
        </p15:guide>
        <p15:guide id="2" pos="1716">
          <p15:clr>
            <a:srgbClr val="FBAE40"/>
          </p15:clr>
        </p15:guide>
        <p15:guide id="3" pos="13641">
          <p15:clr>
            <a:srgbClr val="FBAE40"/>
          </p15:clr>
        </p15:guide>
        <p15:guide id="4" pos="14564">
          <p15:clr>
            <a:srgbClr val="FBAE40"/>
          </p15:clr>
        </p15:guide>
        <p15:guide id="5" pos="2640">
          <p15:clr>
            <a:srgbClr val="FBAE40"/>
          </p15:clr>
        </p15:guide>
        <p15:guide id="6" pos="12720">
          <p15:clr>
            <a:srgbClr val="FBAE40"/>
          </p15:clr>
        </p15:guide>
        <p15:guide id="7" orient="horz" pos="1344">
          <p15:clr>
            <a:srgbClr val="FBAE40"/>
          </p15:clr>
        </p15:guide>
        <p15:guide id="8" orient="horz" pos="7584">
          <p15:clr>
            <a:srgbClr val="FBAE40"/>
          </p15:clr>
        </p15:guide>
        <p15:guide id="9" orient="horz" pos="606">
          <p15:clr>
            <a:srgbClr val="FBAE40"/>
          </p15:clr>
        </p15:guide>
        <p15:guide id="10" orient="horz" pos="803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557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1" r:id="rId2"/>
    <p:sldLayoutId id="2147483683" r:id="rId3"/>
    <p:sldLayoutId id="2147483682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9" r:id="rId21"/>
    <p:sldLayoutId id="2147483678" r:id="rId22"/>
    <p:sldLayoutId id="2147483680" r:id="rId23"/>
  </p:sldLayoutIdLst>
  <mc:AlternateContent xmlns:mc="http://schemas.openxmlformats.org/markup-compatibility/2006" xmlns:p14="http://schemas.microsoft.com/office/powerpoint/2010/main">
    <mc:Choice Requires="p14">
      <p:transition spd="med" p14:dur="700" advClick="0" advTm="2000">
        <p:fade/>
      </p:transition>
    </mc:Choice>
    <mc:Fallback xmlns="">
      <p:transition spd="med" advClick="0" advTm="2000">
        <p:fade/>
      </p:transition>
    </mc:Fallback>
  </mc:AlternateContent>
  <p:txStyles>
    <p:titleStyle>
      <a:lvl1pPr algn="l" defTabSz="1828800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2438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/>
        </p:nvSpPr>
        <p:spPr>
          <a:xfrm>
            <a:off x="8420546" y="4622431"/>
            <a:ext cx="1028523" cy="10285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0"/>
          </a:p>
        </p:txBody>
      </p:sp>
      <p:sp>
        <p:nvSpPr>
          <p:cNvPr id="3" name="TextBox 2"/>
          <p:cNvSpPr txBox="1"/>
          <p:nvPr/>
        </p:nvSpPr>
        <p:spPr>
          <a:xfrm>
            <a:off x="8919099" y="4351065"/>
            <a:ext cx="6622006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0" spc="-300" dirty="0">
                <a:solidFill>
                  <a:schemeClr val="accent1"/>
                </a:solidFill>
                <a:latin typeface="Lato Black" panose="020F0A02020204030203" pitchFamily="34" charset="0"/>
              </a:rPr>
              <a:t>System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75212" y="6128361"/>
            <a:ext cx="12309781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0" spc="-300" dirty="0">
                <a:solidFill>
                  <a:schemeClr val="accent1"/>
                </a:solidFill>
                <a:latin typeface="Lato Black" panose="020F0A02020204030203" pitchFamily="34" charset="0"/>
              </a:rPr>
              <a:t>Programming</a:t>
            </a:r>
            <a:endParaRPr lang="en-US" sz="16000" spc="-300" dirty="0">
              <a:solidFill>
                <a:srgbClr val="0070C0"/>
              </a:solidFill>
              <a:latin typeface="Lato Black" panose="020F0A02020204030203" pitchFamily="34" charset="0"/>
            </a:endParaRPr>
          </a:p>
        </p:txBody>
      </p:sp>
      <p:sp>
        <p:nvSpPr>
          <p:cNvPr id="8" name="Oval 1"/>
          <p:cNvSpPr/>
          <p:nvPr/>
        </p:nvSpPr>
        <p:spPr>
          <a:xfrm>
            <a:off x="18299319" y="7798474"/>
            <a:ext cx="264872" cy="26487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0"/>
          </a:p>
        </p:txBody>
      </p:sp>
    </p:spTree>
    <p:extLst>
      <p:ext uri="{BB962C8B-B14F-4D97-AF65-F5344CB8AC3E}">
        <p14:creationId xmlns:p14="http://schemas.microsoft.com/office/powerpoint/2010/main" val="1559813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9947563" y="4613564"/>
            <a:ext cx="4488873" cy="44888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김강태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109577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4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0"/>
            <a:ext cx="4984376" cy="1030780"/>
            <a:chOff x="0" y="-2"/>
            <a:chExt cx="4605250" cy="10307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ls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2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542" y="2389309"/>
            <a:ext cx="8960003" cy="938066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718" y="2389309"/>
            <a:ext cx="11130563" cy="7833214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10840970" y="6141793"/>
            <a:ext cx="1383323" cy="1875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533292" y="8839200"/>
            <a:ext cx="4196862" cy="67993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40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0"/>
            <a:ext cx="4984376" cy="1030780"/>
            <a:chOff x="0" y="-2"/>
            <a:chExt cx="4605250" cy="10307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ls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2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3768" y="1645919"/>
            <a:ext cx="10200909" cy="110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010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0"/>
            <a:ext cx="4984376" cy="1030780"/>
            <a:chOff x="0" y="-2"/>
            <a:chExt cx="4605250" cy="10307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ls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2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110" y="1911960"/>
            <a:ext cx="8931215" cy="1018625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6416" y="1911960"/>
            <a:ext cx="8752196" cy="10186255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1856110" y="1963542"/>
            <a:ext cx="2270413" cy="3341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779843" y="7954035"/>
            <a:ext cx="2270413" cy="3341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856110" y="10256997"/>
            <a:ext cx="2270413" cy="3341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12936416" y="1911960"/>
            <a:ext cx="2270413" cy="334182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4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0"/>
            <a:ext cx="4984376" cy="1030780"/>
            <a:chOff x="0" y="-2"/>
            <a:chExt cx="4605250" cy="10307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ls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2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0824" y="2754921"/>
            <a:ext cx="5915484" cy="960818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6564" y="2754921"/>
            <a:ext cx="5659681" cy="9582529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400824" y="2947697"/>
            <a:ext cx="4907299" cy="5926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400823" y="2947697"/>
            <a:ext cx="4907299" cy="5926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2956564" y="2754921"/>
            <a:ext cx="4907299" cy="592671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28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0"/>
            <a:ext cx="4984376" cy="1030780"/>
            <a:chOff x="0" y="-2"/>
            <a:chExt cx="4605250" cy="10307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ls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2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803" y="1645919"/>
            <a:ext cx="12399151" cy="53283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802" y="7232772"/>
            <a:ext cx="12399151" cy="6190052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5255802" y="1645919"/>
            <a:ext cx="3526851" cy="4642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255801" y="7232772"/>
            <a:ext cx="3526851" cy="46423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86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0"/>
            <a:ext cx="4984376" cy="1030780"/>
            <a:chOff x="0" y="-2"/>
            <a:chExt cx="4605250" cy="10307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stat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2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956" y="2284167"/>
            <a:ext cx="15382824" cy="53123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780" y="7992572"/>
            <a:ext cx="15775315" cy="4269765"/>
          </a:xfrm>
          <a:prstGeom prst="rect">
            <a:avLst/>
          </a:prstGeom>
        </p:spPr>
      </p:pic>
      <p:sp>
        <p:nvSpPr>
          <p:cNvPr id="6" name="위로 굽은 화살표 5"/>
          <p:cNvSpPr/>
          <p:nvPr/>
        </p:nvSpPr>
        <p:spPr>
          <a:xfrm rot="5400000">
            <a:off x="3657601" y="8792309"/>
            <a:ext cx="2016369" cy="1875692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979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0"/>
            <a:ext cx="4984376" cy="1030780"/>
            <a:chOff x="0" y="-2"/>
            <a:chExt cx="4605250" cy="10307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cat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2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724" y="1935039"/>
            <a:ext cx="10056738" cy="116559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67580" y="5366238"/>
            <a:ext cx="10062473" cy="4317023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1324492" y="6729046"/>
            <a:ext cx="1359877" cy="15474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3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0"/>
            <a:ext cx="4984376" cy="1030780"/>
            <a:chOff x="0" y="-2"/>
            <a:chExt cx="4605250" cy="10307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 smtClean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pwd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2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smtClean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525" y="3178053"/>
            <a:ext cx="12135019" cy="439505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8202" y="9105241"/>
            <a:ext cx="13394671" cy="1749304"/>
          </a:xfrm>
          <a:prstGeom prst="rect">
            <a:avLst/>
          </a:prstGeom>
        </p:spPr>
      </p:pic>
      <p:sp>
        <p:nvSpPr>
          <p:cNvPr id="6" name="위로 굽은 화살표 5"/>
          <p:cNvSpPr/>
          <p:nvPr/>
        </p:nvSpPr>
        <p:spPr>
          <a:xfrm rot="5400000">
            <a:off x="5333036" y="8534400"/>
            <a:ext cx="2069326" cy="1781908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046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9947563" y="4613564"/>
            <a:ext cx="4488873" cy="44888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김준호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109577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295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2730500" y="1930230"/>
            <a:ext cx="9464675" cy="21236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800" cap="all" spc="150" dirty="0">
                <a:solidFill>
                  <a:srgbClr val="0070C0"/>
                </a:solidFill>
                <a:latin typeface="Lato Black" panose="020F0A02020204030203" pitchFamily="34" charset="0"/>
              </a:rPr>
              <a:t>C</a:t>
            </a:r>
            <a:r>
              <a:rPr lang="en-US" sz="13800" cap="all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Lato Black" panose="020F0A02020204030203" pitchFamily="34" charset="0"/>
              </a:rPr>
              <a:t>ontent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3876431" y="5638264"/>
            <a:ext cx="6383069" cy="1206042"/>
            <a:chOff x="13876431" y="4495258"/>
            <a:chExt cx="6383069" cy="1206042"/>
          </a:xfrm>
        </p:grpSpPr>
        <p:sp>
          <p:nvSpPr>
            <p:cNvPr id="28" name="TextBox 27"/>
            <p:cNvSpPr txBox="1"/>
            <p:nvPr/>
          </p:nvSpPr>
          <p:spPr>
            <a:xfrm>
              <a:off x="13876431" y="4495258"/>
              <a:ext cx="81753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6000" cap="all" spc="150" dirty="0">
                  <a:solidFill>
                    <a:srgbClr val="A5ABB1"/>
                  </a:solidFill>
                  <a:latin typeface="Lato Black" panose="020F0A02020204030203" pitchFamily="34" charset="0"/>
                </a:rPr>
                <a:t>01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5198084" y="4558886"/>
              <a:ext cx="499491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4400" b="1" cap="all" spc="100" dirty="0"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프로젝트 주제</a:t>
              </a:r>
              <a:endParaRPr lang="en-US" sz="4400" b="1" cap="all" spc="100" dirty="0">
                <a:solidFill>
                  <a:schemeClr val="accent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5264584" y="5279903"/>
              <a:ext cx="4994916" cy="4213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r>
                <a:rPr lang="en-US" altLang="ko-KR" sz="2400" cap="all" dirty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 Light" panose="020B0306030504020204" pitchFamily="34" charset="0"/>
                </a:rPr>
                <a:t>project topic</a:t>
              </a:r>
              <a:endParaRPr lang="en-US" sz="2400" cap="all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13876431" y="7197087"/>
            <a:ext cx="6383069" cy="1177638"/>
            <a:chOff x="13876431" y="5973265"/>
            <a:chExt cx="6383069" cy="1177638"/>
          </a:xfrm>
        </p:grpSpPr>
        <p:sp>
          <p:nvSpPr>
            <p:cNvPr id="29" name="TextBox 28"/>
            <p:cNvSpPr txBox="1"/>
            <p:nvPr/>
          </p:nvSpPr>
          <p:spPr>
            <a:xfrm>
              <a:off x="15198084" y="6036893"/>
              <a:ext cx="499491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4400" b="1" cap="all" spc="100" dirty="0" err="1"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쉘의</a:t>
              </a:r>
              <a:r>
                <a:rPr lang="ko-KR" altLang="en-US" sz="4400" b="1" cap="all" spc="100" dirty="0"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소개</a:t>
              </a:r>
              <a:endParaRPr lang="en-US" altLang="ko-KR" sz="4400" b="1" cap="all" spc="100" dirty="0">
                <a:solidFill>
                  <a:schemeClr val="accent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5264584" y="6757910"/>
              <a:ext cx="4994916" cy="392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r>
                <a:rPr lang="en-US" altLang="ko-KR" sz="2400" cap="all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 Light" panose="020B0306030504020204" pitchFamily="34" charset="0"/>
                </a:rPr>
                <a:t>introduce shell</a:t>
              </a:r>
              <a:endParaRPr lang="en-US" altLang="ko-KR" sz="2400" cap="all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3876431" y="5973265"/>
              <a:ext cx="81753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6000" cap="all" spc="150" dirty="0">
                  <a:solidFill>
                    <a:srgbClr val="A5ABB1"/>
                  </a:solidFill>
                  <a:latin typeface="Lato Black" panose="020F0A02020204030203" pitchFamily="34" charset="0"/>
                </a:rPr>
                <a:t>02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3876431" y="8727506"/>
            <a:ext cx="6383069" cy="1177638"/>
            <a:chOff x="13876431" y="7493783"/>
            <a:chExt cx="6383069" cy="1177638"/>
          </a:xfrm>
        </p:grpSpPr>
        <p:sp>
          <p:nvSpPr>
            <p:cNvPr id="32" name="TextBox 31"/>
            <p:cNvSpPr txBox="1"/>
            <p:nvPr/>
          </p:nvSpPr>
          <p:spPr>
            <a:xfrm>
              <a:off x="15198084" y="7557411"/>
              <a:ext cx="499491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ko-KR" altLang="en-US" sz="4400" b="1" cap="all" spc="100" dirty="0"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스마트 </a:t>
              </a:r>
              <a:r>
                <a:rPr lang="ko-KR" altLang="en-US" sz="4400" b="1" cap="all" spc="100" dirty="0" err="1">
                  <a:solidFill>
                    <a:schemeClr val="accent3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쉘</a:t>
              </a:r>
              <a:endParaRPr lang="en-US" altLang="ko-KR" sz="4400" b="1" cap="all" spc="100" dirty="0">
                <a:solidFill>
                  <a:schemeClr val="accent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5264584" y="8278428"/>
              <a:ext cx="4994916" cy="3929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200"/>
                </a:lnSpc>
                <a:spcAft>
                  <a:spcPts val="1200"/>
                </a:spcAft>
              </a:pPr>
              <a:r>
                <a:rPr lang="en-US" altLang="ko-KR" sz="2400" cap="all" dirty="0" smtClean="0">
                  <a:solidFill>
                    <a:schemeClr val="bg1">
                      <a:lumMod val="50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  <a:cs typeface="Open Sans Light" panose="020B0306030504020204" pitchFamily="34" charset="0"/>
                </a:rPr>
                <a:t>Smart shell</a:t>
              </a:r>
              <a:endParaRPr lang="en-US" altLang="ko-KR" sz="2400" cap="all" dirty="0">
                <a:solidFill>
                  <a:schemeClr val="bg1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Open Sans Light" panose="020B0306030504020204" pitchFamily="34" charset="0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13876431" y="7493783"/>
              <a:ext cx="817531" cy="92333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n-US" sz="6000" cap="all" spc="150" dirty="0">
                  <a:solidFill>
                    <a:srgbClr val="A5ABB1"/>
                  </a:solidFill>
                  <a:latin typeface="Lato Black" panose="020F0A02020204030203" pitchFamily="34" charset="0"/>
                </a:rPr>
                <a:t>03</a:t>
              </a:r>
            </a:p>
          </p:txBody>
        </p:sp>
      </p:grpSp>
      <p:pic>
        <p:nvPicPr>
          <p:cNvPr id="2050" name="Picture 2" descr="유닉스 시스템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740" y="4768998"/>
            <a:ext cx="10278193" cy="577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08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 리스트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00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34235" y="2043953"/>
            <a:ext cx="18915530" cy="10596282"/>
            <a:chOff x="2734235" y="2043953"/>
            <a:chExt cx="18915530" cy="10596282"/>
          </a:xfrm>
        </p:grpSpPr>
        <p:grpSp>
          <p:nvGrpSpPr>
            <p:cNvPr id="6" name="그룹 5"/>
            <p:cNvGrpSpPr/>
            <p:nvPr/>
          </p:nvGrpSpPr>
          <p:grpSpPr>
            <a:xfrm>
              <a:off x="2734235" y="2043953"/>
              <a:ext cx="18915530" cy="10596282"/>
              <a:chOff x="2187388" y="2492189"/>
              <a:chExt cx="18915530" cy="9646023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87388" y="2492189"/>
                <a:ext cx="18915530" cy="9646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8000" cap="all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599765" y="2921622"/>
                <a:ext cx="4950394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나눔바른펜" pitchFamily="50" charset="-127"/>
                    <a:ea typeface="나눔바른펜" pitchFamily="50" charset="-127"/>
                  </a:rPr>
                  <a:t>김준호</a:t>
                </a:r>
                <a:r>
                  <a:rPr lang="en-US" altLang="ko-KR" sz="5400" dirty="0">
                    <a:latin typeface="나눔바른펜" pitchFamily="50" charset="-127"/>
                    <a:ea typeface="나눔바른펜" pitchFamily="50" charset="-127"/>
                  </a:rPr>
                  <a:t> </a:t>
                </a:r>
                <a:r>
                  <a:rPr lang="ko-KR" altLang="en-US" sz="5400" dirty="0">
                    <a:latin typeface="나눔바른펜" pitchFamily="50" charset="-127"/>
                    <a:ea typeface="나눔바른펜" pitchFamily="50" charset="-127"/>
                  </a:rPr>
                  <a:t>구현 리스트</a:t>
                </a:r>
              </a:p>
            </p:txBody>
          </p:sp>
          <p:cxnSp>
            <p:nvCxnSpPr>
              <p:cNvPr id="5" name="직선 연결선 4"/>
              <p:cNvCxnSpPr/>
              <p:nvPr/>
            </p:nvCxnSpPr>
            <p:spPr>
              <a:xfrm>
                <a:off x="2599765" y="3844952"/>
                <a:ext cx="1789355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평행 사변형 8"/>
            <p:cNvSpPr/>
            <p:nvPr/>
          </p:nvSpPr>
          <p:spPr>
            <a:xfrm>
              <a:off x="20690541" y="3245224"/>
              <a:ext cx="537883" cy="28475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21424" y="3869362"/>
            <a:ext cx="17543928" cy="8094524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4000" dirty="0" err="1">
                <a:latin typeface="나눔바른펜" pitchFamily="50" charset="-127"/>
                <a:ea typeface="나눔바른펜" pitchFamily="50" charset="-127"/>
              </a:rPr>
              <a:t>리다이렉션</a:t>
            </a:r>
            <a:r>
              <a:rPr lang="ko-KR" altLang="en-US" sz="40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4000" dirty="0">
                <a:latin typeface="나눔바른펜" pitchFamily="50" charset="-127"/>
                <a:ea typeface="나눔바른펜" pitchFamily="50" charset="-127"/>
              </a:rPr>
              <a:t>(&gt;, &lt;)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sz="4000" dirty="0">
                <a:latin typeface="나눔바른펜" pitchFamily="50" charset="-127"/>
                <a:ea typeface="나눔바른펜" pitchFamily="50" charset="-127"/>
              </a:rPr>
              <a:t>파이프라인 </a:t>
            </a:r>
            <a:r>
              <a:rPr lang="en-US" altLang="ko-KR" sz="4000" dirty="0">
                <a:latin typeface="나눔바른펜" pitchFamily="50" charset="-127"/>
                <a:ea typeface="나눔바른펜" pitchFamily="50" charset="-127"/>
              </a:rPr>
              <a:t>(|)  	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>
                <a:latin typeface="나눔바른펜" pitchFamily="50" charset="-127"/>
                <a:ea typeface="나눔바른펜" pitchFamily="50" charset="-127"/>
              </a:rPr>
              <a:t>History()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>
                <a:latin typeface="나눔바른펜" pitchFamily="50" charset="-127"/>
                <a:ea typeface="나눔바른펜" pitchFamily="50" charset="-127"/>
              </a:rPr>
              <a:t>Alias()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err="1">
                <a:latin typeface="나눔바른펜" pitchFamily="50" charset="-127"/>
                <a:ea typeface="나눔바른펜" pitchFamily="50" charset="-127"/>
              </a:rPr>
              <a:t>Cp</a:t>
            </a:r>
            <a:r>
              <a:rPr lang="en-US" altLang="ko-KR" sz="4000" dirty="0">
                <a:latin typeface="나눔바른펜" pitchFamily="50" charset="-127"/>
                <a:ea typeface="나눔바른펜" pitchFamily="50" charset="-127"/>
              </a:rPr>
              <a:t> </a:t>
            </a:r>
            <a:endParaRPr lang="en-US" altLang="ko-KR" sz="4000" dirty="0" smtClean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Clear (</a:t>
            </a:r>
            <a:r>
              <a:rPr lang="ko-KR" altLang="en-US" sz="4000" dirty="0" smtClean="0">
                <a:latin typeface="나눔바른펜" pitchFamily="50" charset="-127"/>
                <a:ea typeface="나눔바른펜" pitchFamily="50" charset="-127"/>
              </a:rPr>
              <a:t>생략</a:t>
            </a: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Cd</a:t>
            </a: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err="1" smtClean="0">
                <a:latin typeface="나눔바른펜" pitchFamily="50" charset="-127"/>
                <a:ea typeface="나눔바른펜" pitchFamily="50" charset="-127"/>
              </a:rPr>
              <a:t>Chmod</a:t>
            </a: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err="1" smtClean="0">
                <a:latin typeface="나눔바른펜" pitchFamily="50" charset="-127"/>
                <a:ea typeface="나눔바른펜" pitchFamily="50" charset="-127"/>
              </a:rPr>
              <a:t>Rm</a:t>
            </a: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 </a:t>
            </a: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err="1">
                <a:latin typeface="나눔바른펜" pitchFamily="50" charset="-127"/>
                <a:ea typeface="나눔바른펜" pitchFamily="50" charset="-127"/>
              </a:rPr>
              <a:t>Mv</a:t>
            </a: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4000" dirty="0" smtClean="0">
                <a:latin typeface="나눔바른펜" pitchFamily="50" charset="-127"/>
                <a:ea typeface="나눔바른펜" pitchFamily="50" charset="-127"/>
              </a:rPr>
              <a:t>Head, Tail</a:t>
            </a: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40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7111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리다이렉션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4" y="4207988"/>
            <a:ext cx="11136253" cy="369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2332" y="1969714"/>
            <a:ext cx="5920068" cy="11019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3532461" y="3230310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Smallsh.h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13282331" y="894596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45" y="10564067"/>
            <a:ext cx="11862805" cy="1771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모서리가 둥근 사각형 설명선 12"/>
          <p:cNvSpPr/>
          <p:nvPr/>
        </p:nvSpPr>
        <p:spPr>
          <a:xfrm>
            <a:off x="3532461" y="9527608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</a:t>
            </a:r>
            <a:r>
              <a:rPr lang="ko-KR" altLang="en-US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변수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91398" y="6311800"/>
            <a:ext cx="5844988" cy="1344059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3304153" y="7171765"/>
            <a:ext cx="5844988" cy="312205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568859" y="10564067"/>
            <a:ext cx="10242576" cy="164586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39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사각형 설명선 10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54" y="1559019"/>
            <a:ext cx="9194427" cy="1126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1072" y="1559019"/>
            <a:ext cx="10317849" cy="11264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152059" y="6221506"/>
            <a:ext cx="4696976" cy="6563468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2291141" y="6806281"/>
            <a:ext cx="6140294" cy="4525107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7767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사각형 설명선 10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9086" y="1930602"/>
            <a:ext cx="10263037" cy="1099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6" y="1930602"/>
            <a:ext cx="11310306" cy="1099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94858" y="8408895"/>
            <a:ext cx="7269847" cy="145228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4200622" y="8283388"/>
            <a:ext cx="7269847" cy="1828800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0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모서리가 둥근 사각형 설명선 10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구현 </a:t>
            </a:r>
            <a:r>
              <a:rPr lang="ko-KR" altLang="en-US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캡처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10549251" y="4623710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In_Redirction</a:t>
            </a:r>
            <a:endParaRPr lang="en-US" altLang="ko-KR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10549251" y="2597686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Out_Redirction</a:t>
            </a:r>
            <a:endParaRPr lang="en-US" altLang="ko-KR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594" y="2597686"/>
            <a:ext cx="9307606" cy="10187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055594" y="2633545"/>
            <a:ext cx="7269847" cy="53996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55593" y="4736833"/>
            <a:ext cx="7269847" cy="53996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44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파이프라인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318" y="1569267"/>
            <a:ext cx="7153834" cy="11800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9343" y="5217460"/>
            <a:ext cx="10232780" cy="3768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520018" y="6703521"/>
            <a:ext cx="5847230" cy="1902597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672418" y="10137003"/>
            <a:ext cx="5847230" cy="1902597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3339343" y="5217460"/>
            <a:ext cx="2797128" cy="27048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525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history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62" y="2120853"/>
            <a:ext cx="17158013" cy="52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62" y="2943506"/>
            <a:ext cx="13111490" cy="29911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362" y="6095999"/>
            <a:ext cx="7226956" cy="7348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536588" y="12478870"/>
            <a:ext cx="5847230" cy="34196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15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사각형 설명선 11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6" y="1580871"/>
            <a:ext cx="8638934" cy="12033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45" y="1580871"/>
            <a:ext cx="8310002" cy="5591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6845" y="7467207"/>
            <a:ext cx="8794096" cy="5914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324536" y="5486399"/>
            <a:ext cx="5847230" cy="448236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7171766" y="5934635"/>
            <a:ext cx="4356846" cy="3783106"/>
          </a:xfrm>
          <a:prstGeom prst="straightConnector1">
            <a:avLst/>
          </a:prstGeom>
          <a:ln w="76200">
            <a:solidFill>
              <a:srgbClr val="F05A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1666708" y="12324328"/>
            <a:ext cx="5847230" cy="699246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808631" y="8740591"/>
            <a:ext cx="5847230" cy="699246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사각형 설명선 11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Smallsh.c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5" y="1643903"/>
            <a:ext cx="8979593" cy="11636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997" y="1643903"/>
            <a:ext cx="11739282" cy="10978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114666" y="5245571"/>
            <a:ext cx="5847230" cy="34962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948948" y="3119718"/>
            <a:ext cx="5847230" cy="63771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18523" y="5791200"/>
            <a:ext cx="7348017" cy="5611905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056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alias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4" y="2122394"/>
            <a:ext cx="10088970" cy="10069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6492" y="1381543"/>
            <a:ext cx="13688567" cy="11061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679442" y="3585883"/>
            <a:ext cx="5847230" cy="63771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0904119" y="2537012"/>
            <a:ext cx="7401810" cy="3307975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379248" y="8767483"/>
            <a:ext cx="7401810" cy="322730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6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388" t="7865" r="6635" b="7865"/>
          <a:stretch/>
        </p:blipFill>
        <p:spPr>
          <a:xfrm>
            <a:off x="12197542" y="0"/>
            <a:ext cx="12186458" cy="13716000"/>
          </a:xfrm>
        </p:spPr>
      </p:pic>
      <p:sp>
        <p:nvSpPr>
          <p:cNvPr id="2" name="직사각형 1"/>
          <p:cNvSpPr/>
          <p:nvPr/>
        </p:nvSpPr>
        <p:spPr>
          <a:xfrm>
            <a:off x="6520874" y="4305993"/>
            <a:ext cx="11342252" cy="51040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프로젝트 주제</a:t>
            </a:r>
            <a:endParaRPr lang="en-US" altLang="ko-KR" sz="8000" cap="all" spc="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4000" cap="all" spc="2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topic</a:t>
            </a:r>
          </a:p>
        </p:txBody>
      </p:sp>
      <p:sp>
        <p:nvSpPr>
          <p:cNvPr id="8" name="L 도형 7"/>
          <p:cNvSpPr/>
          <p:nvPr/>
        </p:nvSpPr>
        <p:spPr>
          <a:xfrm rot="5400000">
            <a:off x="6145876" y="3990110"/>
            <a:ext cx="1645920" cy="1645920"/>
          </a:xfrm>
          <a:prstGeom prst="corner">
            <a:avLst>
              <a:gd name="adj1" fmla="val 42929"/>
              <a:gd name="adj2" fmla="val 38889"/>
            </a:avLst>
          </a:prstGeom>
          <a:solidFill>
            <a:schemeClr val="accent6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710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4" y="1502989"/>
            <a:ext cx="12643429" cy="5471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4" y="9248214"/>
            <a:ext cx="10583768" cy="3123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모서리가 둥근 사각형 설명선 9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캡처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809865" y="821811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Devlop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45724" y="1502990"/>
            <a:ext cx="7401810" cy="540964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45724" y="3537978"/>
            <a:ext cx="7401810" cy="540964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431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사각형 설명선 7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Kimjunho.c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42" y="1557617"/>
            <a:ext cx="9391257" cy="11882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171" y="1557616"/>
            <a:ext cx="6896100" cy="4942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170" y="6732493"/>
            <a:ext cx="11837579" cy="663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864520" y="10104907"/>
            <a:ext cx="2797128" cy="27048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07320" y="3426202"/>
            <a:ext cx="6893998" cy="1271304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071273" y="6732493"/>
            <a:ext cx="3648774" cy="4034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330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cp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05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27" y="2124074"/>
            <a:ext cx="10718747" cy="10827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8238426" y="9708775"/>
            <a:ext cx="3648774" cy="4034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59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cd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06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376" y="2563343"/>
            <a:ext cx="12181248" cy="503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42" y="7602068"/>
            <a:ext cx="14240715" cy="5932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071642" y="9471210"/>
            <a:ext cx="3648774" cy="4034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071642" y="7611030"/>
            <a:ext cx="3648774" cy="4034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071642" y="11017622"/>
            <a:ext cx="3648774" cy="4034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438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chmod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07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276" y="3466256"/>
            <a:ext cx="12422041" cy="823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7808119" y="8086165"/>
            <a:ext cx="4778327" cy="753035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838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2760247" y="12784974"/>
            <a:ext cx="1623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 / 35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6" y="1417542"/>
            <a:ext cx="8224356" cy="1075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4222" y="0"/>
            <a:ext cx="8094569" cy="7060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9720" y="5576408"/>
            <a:ext cx="9624281" cy="8101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모서리가 둥근 사각형 설명선 8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Kimjunho.c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63696" y="1766046"/>
            <a:ext cx="5603079" cy="284181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4759720" y="5603303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4759720" y="7423139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4759720" y="8696127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759719" y="10489067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4759718" y="11855352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493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1"/>
          <p:cNvSpPr txBox="1"/>
          <p:nvPr/>
        </p:nvSpPr>
        <p:spPr>
          <a:xfrm>
            <a:off x="22760247" y="12784974"/>
            <a:ext cx="1623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 / 35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rm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08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3" y="2154555"/>
            <a:ext cx="10441261" cy="1030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70024" y="4073002"/>
            <a:ext cx="10396449" cy="41077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41"/>
          <a:stretch/>
        </p:blipFill>
        <p:spPr bwMode="auto">
          <a:xfrm>
            <a:off x="17624612" y="8180794"/>
            <a:ext cx="6759388" cy="558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083626" y="5647770"/>
            <a:ext cx="5070209" cy="313403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33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 8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Kimjunho.c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199" y="2310093"/>
            <a:ext cx="9470754" cy="9308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7941" y="1550055"/>
            <a:ext cx="12122128" cy="11108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1859508" y="5916706"/>
            <a:ext cx="5070209" cy="1187404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859508" y="7530353"/>
            <a:ext cx="5070209" cy="1554957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393037" y="8830236"/>
            <a:ext cx="10198022" cy="3307976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816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 8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캡처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78" y="1829360"/>
            <a:ext cx="16941345" cy="4445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878" y="6858000"/>
            <a:ext cx="15855204" cy="5038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141878" y="2115670"/>
            <a:ext cx="6782922" cy="59370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41878" y="6858000"/>
            <a:ext cx="6782922" cy="59370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88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mv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09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00" y="2149849"/>
            <a:ext cx="11561429" cy="104435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5129" y="2598085"/>
            <a:ext cx="12073961" cy="92173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1141878" y="6382869"/>
            <a:ext cx="6782922" cy="1990165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087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postfiles10.naver.net/20130308_201/bbaroo27_1362725959081SSudU_PNG/%B8%AE%B4%AA%BD%BA%BD%A9_%BC%B3%B8%ED.png?type=w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653" y="1828800"/>
            <a:ext cx="17977081" cy="719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390996" y="9019636"/>
            <a:ext cx="883068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유닉스 시스템 프로그래밍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dirty="0">
                <a:solidFill>
                  <a:srgbClr val="005EA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dirty="0">
                <a:solidFill>
                  <a:srgbClr val="005EA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Shell </a:t>
            </a:r>
            <a:r>
              <a:rPr lang="ko-KR" altLang="en-US" dirty="0">
                <a:solidFill>
                  <a:srgbClr val="005EA4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구현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159653" y="1828800"/>
            <a:ext cx="17977081" cy="7190836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200" b="1" dirty="0">
                <a:solidFill>
                  <a:schemeClr val="accent6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72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스마트 </a:t>
            </a:r>
            <a:r>
              <a:rPr lang="ko-KR" altLang="en-US" sz="7200" b="1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쉘</a:t>
            </a:r>
            <a:r>
              <a:rPr lang="en-US" altLang="ko-KR" sz="7200" b="1" dirty="0">
                <a:solidFill>
                  <a:schemeClr val="accent6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7200" b="1" dirty="0">
                <a:solidFill>
                  <a:schemeClr val="accent6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7200" b="1" dirty="0">
              <a:solidFill>
                <a:schemeClr val="accent6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L 도형 17"/>
          <p:cNvSpPr/>
          <p:nvPr/>
        </p:nvSpPr>
        <p:spPr>
          <a:xfrm flipH="1">
            <a:off x="15324885" y="10453859"/>
            <a:ext cx="896793" cy="896793"/>
          </a:xfrm>
          <a:prstGeom prst="corner">
            <a:avLst>
              <a:gd name="adj1" fmla="val 2632"/>
              <a:gd name="adj2" fmla="val 2632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255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사각형 설명선 7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Kimjunho.c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3478" y="2472576"/>
            <a:ext cx="15027816" cy="926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427006" y="6999547"/>
            <a:ext cx="13847111" cy="278991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96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모서리가 둥근 사각형 설명선 8"/>
          <p:cNvSpPr/>
          <p:nvPr/>
        </p:nvSpPr>
        <p:spPr>
          <a:xfrm>
            <a:off x="809866" y="463643"/>
            <a:ext cx="5762777" cy="766208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solidFill>
              <a:schemeClr val="accent6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캡처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867" y="1538008"/>
            <a:ext cx="13013710" cy="8362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725" y="9925353"/>
            <a:ext cx="10270509" cy="379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809866" y="5091517"/>
            <a:ext cx="6782922" cy="44867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09865" y="1538008"/>
            <a:ext cx="10001569" cy="44867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809864" y="8754596"/>
            <a:ext cx="1951265" cy="765922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5417725" y="9925353"/>
            <a:ext cx="4766181" cy="38296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417725" y="12986788"/>
            <a:ext cx="1646463" cy="382961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016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tail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23" y="2081493"/>
            <a:ext cx="11397927" cy="10092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3649" y="2081493"/>
            <a:ext cx="11267535" cy="100925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2876361" y="9516921"/>
            <a:ext cx="8979592" cy="1850326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30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tail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10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3" y="2093818"/>
            <a:ext cx="10853637" cy="217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762" y="4520452"/>
            <a:ext cx="15404661" cy="638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728762" y="4552714"/>
            <a:ext cx="8979592" cy="503380"/>
          </a:xfrm>
          <a:prstGeom prst="rect">
            <a:avLst/>
          </a:prstGeom>
          <a:noFill/>
          <a:ln w="57150">
            <a:solidFill>
              <a:srgbClr val="F05A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62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9947563" y="4613564"/>
            <a:ext cx="4488873" cy="44888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김동훈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109577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4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구현 리스트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00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2734235" y="2043953"/>
            <a:ext cx="18915530" cy="10596282"/>
            <a:chOff x="2734235" y="2043953"/>
            <a:chExt cx="18915530" cy="10596282"/>
          </a:xfrm>
        </p:grpSpPr>
        <p:grpSp>
          <p:nvGrpSpPr>
            <p:cNvPr id="6" name="그룹 5"/>
            <p:cNvGrpSpPr/>
            <p:nvPr/>
          </p:nvGrpSpPr>
          <p:grpSpPr>
            <a:xfrm>
              <a:off x="2734235" y="2043953"/>
              <a:ext cx="18915530" cy="10596282"/>
              <a:chOff x="2187388" y="2492189"/>
              <a:chExt cx="18915530" cy="9646023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2187388" y="2492189"/>
                <a:ext cx="18915530" cy="96460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altLang="ko-KR" sz="8000" cap="all" spc="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endParaRP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2599765" y="2921622"/>
                <a:ext cx="4929555" cy="8405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5400" dirty="0">
                    <a:latin typeface="나눔바른펜" pitchFamily="50" charset="-127"/>
                    <a:ea typeface="나눔바른펜" pitchFamily="50" charset="-127"/>
                  </a:rPr>
                  <a:t>김동훈</a:t>
                </a:r>
                <a:r>
                  <a:rPr lang="en-US" altLang="ko-KR" sz="5400" dirty="0">
                    <a:latin typeface="나눔바른펜" pitchFamily="50" charset="-127"/>
                    <a:ea typeface="나눔바른펜" pitchFamily="50" charset="-127"/>
                  </a:rPr>
                  <a:t> </a:t>
                </a:r>
                <a:r>
                  <a:rPr lang="ko-KR" altLang="en-US" sz="5400" dirty="0">
                    <a:latin typeface="나눔바른펜" pitchFamily="50" charset="-127"/>
                    <a:ea typeface="나눔바른펜" pitchFamily="50" charset="-127"/>
                  </a:rPr>
                  <a:t>구현 리스트</a:t>
                </a:r>
              </a:p>
            </p:txBody>
          </p:sp>
          <p:cxnSp>
            <p:nvCxnSpPr>
              <p:cNvPr id="5" name="직선 연결선 4"/>
              <p:cNvCxnSpPr/>
              <p:nvPr/>
            </p:nvCxnSpPr>
            <p:spPr>
              <a:xfrm>
                <a:off x="2599765" y="3844952"/>
                <a:ext cx="1789355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평행 사변형 8"/>
            <p:cNvSpPr/>
            <p:nvPr/>
          </p:nvSpPr>
          <p:spPr>
            <a:xfrm>
              <a:off x="20690541" y="3245224"/>
              <a:ext cx="537883" cy="284757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3321424" y="3869362"/>
            <a:ext cx="17543928" cy="3970318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2800" dirty="0" err="1">
                <a:latin typeface="나눔바른펜" pitchFamily="50" charset="-127"/>
                <a:ea typeface="나눔바른펜" pitchFamily="50" charset="-127"/>
              </a:rPr>
              <a:t>ctime</a:t>
            </a: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2800" dirty="0" err="1">
                <a:latin typeface="나눔바른펜" pitchFamily="50" charset="-127"/>
                <a:ea typeface="나눔바른펜" pitchFamily="50" charset="-127"/>
              </a:rPr>
              <a:t>uname</a:t>
            </a: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2800" dirty="0" err="1">
                <a:latin typeface="나눔바른펜" pitchFamily="50" charset="-127"/>
                <a:ea typeface="나눔바른펜" pitchFamily="50" charset="-127"/>
              </a:rPr>
              <a:t>sysconf</a:t>
            </a: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ko-KR" sz="2800" dirty="0">
                <a:latin typeface="나눔바른펜" pitchFamily="50" charset="-127"/>
                <a:ea typeface="나눔바른펜" pitchFamily="50" charset="-127"/>
              </a:rPr>
              <a:t> </a:t>
            </a:r>
            <a:r>
              <a:rPr lang="en-US" altLang="ko-KR" sz="2800" dirty="0" err="1">
                <a:latin typeface="나눔바른펜" pitchFamily="50" charset="-127"/>
                <a:ea typeface="나눔바른펜" pitchFamily="50" charset="-127"/>
              </a:rPr>
              <a:t>getuid</a:t>
            </a: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2800" dirty="0">
              <a:latin typeface="나눔바른펜" pitchFamily="50" charset="-127"/>
              <a:ea typeface="나눔바른펜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823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ctime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7D600459-9C56-40AE-895D-3EEA124E4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3" y="2153448"/>
            <a:ext cx="10444037" cy="70838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3AD74E5-5FA3-4131-A4EF-3CE5BB088D8D}"/>
              </a:ext>
            </a:extLst>
          </p:cNvPr>
          <p:cNvSpPr txBox="1"/>
          <p:nvPr/>
        </p:nvSpPr>
        <p:spPr>
          <a:xfrm>
            <a:off x="11999167" y="2597832"/>
            <a:ext cx="1208028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voidctime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시간관련 정보를 </a:t>
            </a:r>
            <a:r>
              <a:rPr lang="ko-KR" altLang="en-US" dirty="0" err="1"/>
              <a:t>얻기위한</a:t>
            </a:r>
            <a:r>
              <a:rPr lang="ko-KR" altLang="en-US" dirty="0"/>
              <a:t> </a:t>
            </a:r>
            <a:r>
              <a:rPr lang="en-US" altLang="ko-KR" dirty="0" err="1"/>
              <a:t>time_t</a:t>
            </a:r>
            <a:r>
              <a:rPr lang="en-US" altLang="ko-KR" dirty="0"/>
              <a:t> </a:t>
            </a:r>
            <a:r>
              <a:rPr lang="ko-KR" altLang="en-US" dirty="0"/>
              <a:t>구조체변수 </a:t>
            </a:r>
            <a:r>
              <a:rPr lang="en-US" altLang="ko-KR" dirty="0"/>
              <a:t>t </a:t>
            </a:r>
            <a:r>
              <a:rPr lang="ko-KR" altLang="en-US" dirty="0"/>
              <a:t>선언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Time()</a:t>
            </a:r>
            <a:r>
              <a:rPr lang="ko-KR" altLang="en-US" dirty="0"/>
              <a:t>함수로 </a:t>
            </a:r>
            <a:r>
              <a:rPr lang="ko-KR" altLang="en-US" dirty="0" err="1"/>
              <a:t>초단위</a:t>
            </a:r>
            <a:r>
              <a:rPr lang="ko-KR" altLang="en-US" dirty="0"/>
              <a:t> 시간을 구함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t </a:t>
            </a:r>
            <a:r>
              <a:rPr lang="ko-KR" altLang="en-US" dirty="0"/>
              <a:t>를 </a:t>
            </a:r>
            <a:r>
              <a:rPr lang="ko-KR" altLang="en-US" dirty="0" err="1"/>
              <a:t>출력시</a:t>
            </a:r>
            <a:r>
              <a:rPr lang="ko-KR" altLang="en-US" dirty="0"/>
              <a:t> 시간을 초단위로 출력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ctime</a:t>
            </a:r>
            <a:r>
              <a:rPr lang="en-US" altLang="ko-KR" dirty="0"/>
              <a:t>()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통하면 사람이 이해하기 쉬운 형태로 출력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D1A17FD-9278-4CB4-BB2F-4E6076D271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526" y="9744834"/>
            <a:ext cx="21834826" cy="30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18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uname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내용 개체 틀 4" descr="테이블, 화면, 모니터, 노트북이(가) 표시된 사진&#10;&#10;자동 생성된 설명">
            <a:extLst>
              <a:ext uri="{FF2B5EF4-FFF2-40B4-BE49-F238E27FC236}">
                <a16:creationId xmlns:a16="http://schemas.microsoft.com/office/drawing/2014/main" id="{CD452ABF-A271-4638-954E-F9E45E381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851" y="2069011"/>
            <a:ext cx="10571839" cy="7037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5D61A0-B6EE-47D5-88B1-70C320EA7B0E}"/>
              </a:ext>
            </a:extLst>
          </p:cNvPr>
          <p:cNvSpPr txBox="1"/>
          <p:nvPr/>
        </p:nvSpPr>
        <p:spPr>
          <a:xfrm>
            <a:off x="12428377" y="2765594"/>
            <a:ext cx="1135777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Voiduname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r>
              <a:rPr lang="ko-KR" altLang="en-US" dirty="0"/>
              <a:t>운영체제 </a:t>
            </a:r>
            <a:r>
              <a:rPr lang="ko-KR" altLang="en-US" dirty="0" err="1"/>
              <a:t>담기위한</a:t>
            </a:r>
            <a:r>
              <a:rPr lang="ko-KR" altLang="en-US" dirty="0"/>
              <a:t> </a:t>
            </a:r>
            <a:r>
              <a:rPr lang="en-US" altLang="ko-KR" dirty="0" err="1"/>
              <a:t>utsname</a:t>
            </a:r>
            <a:r>
              <a:rPr lang="ko-KR" altLang="en-US" dirty="0"/>
              <a:t>구조체변수 </a:t>
            </a:r>
            <a:r>
              <a:rPr lang="en-US" altLang="ko-KR" dirty="0" err="1"/>
              <a:t>uts</a:t>
            </a:r>
            <a:r>
              <a:rPr lang="ko-KR" altLang="en-US" dirty="0"/>
              <a:t>를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Utsname</a:t>
            </a:r>
            <a:r>
              <a:rPr lang="ko-KR" altLang="en-US" dirty="0"/>
              <a:t>의 구조체 항목을 호출해서</a:t>
            </a:r>
            <a:endParaRPr lang="en-US" altLang="ko-KR" dirty="0"/>
          </a:p>
          <a:p>
            <a:r>
              <a:rPr lang="ko-KR" altLang="en-US" dirty="0"/>
              <a:t>운영체제 이름</a:t>
            </a:r>
            <a:r>
              <a:rPr lang="en-US" altLang="ko-KR" dirty="0"/>
              <a:t>, </a:t>
            </a:r>
            <a:r>
              <a:rPr lang="ko-KR" altLang="en-US" dirty="0" err="1"/>
              <a:t>네트워크노드명</a:t>
            </a:r>
            <a:r>
              <a:rPr lang="en-US" altLang="ko-KR" dirty="0"/>
              <a:t>, </a:t>
            </a:r>
            <a:r>
              <a:rPr lang="ko-KR" altLang="en-US" dirty="0"/>
              <a:t>운영체제 </a:t>
            </a:r>
            <a:r>
              <a:rPr lang="ko-KR" altLang="en-US" dirty="0" err="1"/>
              <a:t>릴리즈번호</a:t>
            </a:r>
            <a:r>
              <a:rPr lang="en-US" altLang="ko-KR" dirty="0"/>
              <a:t>,</a:t>
            </a:r>
            <a:r>
              <a:rPr lang="ko-KR" altLang="en-US" dirty="0" err="1"/>
              <a:t>운영체제버젼</a:t>
            </a:r>
            <a:r>
              <a:rPr lang="en-US" altLang="ko-KR" dirty="0"/>
              <a:t>, </a:t>
            </a:r>
            <a:r>
              <a:rPr lang="ko-KR" altLang="en-US" dirty="0"/>
              <a:t>하드웨어의 표준이름을 출력함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A9EAD1B-D0F2-4447-AE97-997B297B45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23" y="9727018"/>
            <a:ext cx="21995615" cy="33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7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sysconf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03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내용 개체 틀 4" descr="노트북, 화면, 앉아있는, 검은색이(가) 표시된 사진&#10;&#10;자동 생성된 설명">
            <a:extLst>
              <a:ext uri="{FF2B5EF4-FFF2-40B4-BE49-F238E27FC236}">
                <a16:creationId xmlns:a16="http://schemas.microsoft.com/office/drawing/2014/main" id="{7AF40DFD-DE8A-4EE3-8386-64F325453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5" y="1878680"/>
            <a:ext cx="11211463" cy="74332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9AD1FF-A5D4-4C40-9687-0BE7178F961E}"/>
              </a:ext>
            </a:extLst>
          </p:cNvPr>
          <p:cNvSpPr txBox="1"/>
          <p:nvPr/>
        </p:nvSpPr>
        <p:spPr>
          <a:xfrm>
            <a:off x="12192000" y="1878680"/>
            <a:ext cx="1177548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voidsysconf</a:t>
            </a:r>
            <a:r>
              <a:rPr lang="en-US" altLang="ko-KR" dirty="0"/>
              <a:t>()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sysconf</a:t>
            </a:r>
            <a:r>
              <a:rPr lang="en-US" altLang="ko-KR" dirty="0"/>
              <a:t> </a:t>
            </a:r>
            <a:r>
              <a:rPr lang="ko-KR" altLang="en-US" dirty="0"/>
              <a:t>함수를 호출해서 전달하는 매개변수에 따라 초당 </a:t>
            </a:r>
            <a:r>
              <a:rPr lang="ko-KR" altLang="en-US" dirty="0" err="1"/>
              <a:t>클록틱</a:t>
            </a:r>
            <a:r>
              <a:rPr lang="en-US" altLang="ko-KR" dirty="0"/>
              <a:t>, </a:t>
            </a:r>
            <a:r>
              <a:rPr lang="ko-KR" altLang="en-US" dirty="0"/>
              <a:t>프로세스당 열수 있는 최대 </a:t>
            </a:r>
            <a:r>
              <a:rPr lang="ko-KR" altLang="en-US" dirty="0" err="1"/>
              <a:t>파일수</a:t>
            </a:r>
            <a:r>
              <a:rPr lang="en-US" altLang="ko-KR" dirty="0"/>
              <a:t>, </a:t>
            </a:r>
            <a:r>
              <a:rPr lang="ko-KR" altLang="en-US" dirty="0"/>
              <a:t>로그인명최대길이</a:t>
            </a:r>
            <a:r>
              <a:rPr lang="en-US" altLang="ko-KR" dirty="0"/>
              <a:t>, </a:t>
            </a:r>
            <a:r>
              <a:rPr lang="ko-KR" altLang="en-US" dirty="0" err="1"/>
              <a:t>패스워드최대길이</a:t>
            </a:r>
            <a:r>
              <a:rPr lang="en-US" altLang="ko-KR" dirty="0"/>
              <a:t>, </a:t>
            </a:r>
            <a:r>
              <a:rPr lang="ko-KR" altLang="en-US" dirty="0"/>
              <a:t>한 </a:t>
            </a:r>
            <a:r>
              <a:rPr lang="en-US" altLang="ko-KR" dirty="0"/>
              <a:t>UID</a:t>
            </a:r>
            <a:r>
              <a:rPr lang="ko-KR" altLang="en-US" dirty="0"/>
              <a:t>당 최대 프로세스 수</a:t>
            </a:r>
            <a:r>
              <a:rPr lang="en-US" altLang="ko-KR" dirty="0"/>
              <a:t>, </a:t>
            </a:r>
            <a:r>
              <a:rPr lang="ko-KR" altLang="en-US" dirty="0"/>
              <a:t>시스템이 지원하는 </a:t>
            </a:r>
            <a:r>
              <a:rPr lang="en-US" altLang="ko-KR" dirty="0"/>
              <a:t>POSIX</a:t>
            </a:r>
            <a:r>
              <a:rPr lang="ko-KR" altLang="en-US" dirty="0" err="1"/>
              <a:t>버젼을</a:t>
            </a:r>
            <a:r>
              <a:rPr lang="ko-KR" altLang="en-US" dirty="0"/>
              <a:t> 출력하는 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8293ACB-2FCA-492B-A731-0A936660BE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6" y="9675552"/>
            <a:ext cx="23115288" cy="365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8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getuid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04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EC3188C0-1807-40FF-B9FD-DC812E603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5" y="1835947"/>
            <a:ext cx="11618777" cy="74760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BC48B3-FF78-4E38-9E20-92C6135C0376}"/>
              </a:ext>
            </a:extLst>
          </p:cNvPr>
          <p:cNvSpPr txBox="1"/>
          <p:nvPr/>
        </p:nvSpPr>
        <p:spPr>
          <a:xfrm>
            <a:off x="13444152" y="2339800"/>
            <a:ext cx="10232687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</a:t>
            </a:r>
            <a:r>
              <a:rPr lang="en-US" altLang="ko-KR" dirty="0" err="1"/>
              <a:t>voidgetuid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uid</a:t>
            </a:r>
            <a:r>
              <a:rPr lang="ko-KR" altLang="en-US" dirty="0"/>
              <a:t>정보를 </a:t>
            </a:r>
            <a:r>
              <a:rPr lang="ko-KR" altLang="en-US" dirty="0" err="1"/>
              <a:t>담기위한</a:t>
            </a:r>
            <a:r>
              <a:rPr lang="ko-KR" altLang="en-US" dirty="0"/>
              <a:t> 구조체변수</a:t>
            </a:r>
            <a:r>
              <a:rPr lang="en-US" altLang="ko-KR" dirty="0" err="1"/>
              <a:t>uid_t</a:t>
            </a:r>
            <a:r>
              <a:rPr lang="ko-KR" altLang="en-US" dirty="0"/>
              <a:t>를 통해 변수 </a:t>
            </a:r>
            <a:r>
              <a:rPr lang="en-US" altLang="ko-KR" dirty="0" err="1"/>
              <a:t>uid,euid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getuid,geteuid</a:t>
            </a:r>
            <a:r>
              <a:rPr lang="ko-KR" altLang="en-US" dirty="0"/>
              <a:t>함수를 호출해 </a:t>
            </a:r>
            <a:r>
              <a:rPr lang="en-US" altLang="ko-KR" dirty="0"/>
              <a:t>UID,EUID</a:t>
            </a:r>
            <a:r>
              <a:rPr lang="ko-KR" altLang="en-US" dirty="0"/>
              <a:t>를 검색한다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 </a:t>
            </a:r>
            <a:r>
              <a:rPr lang="en-US" altLang="ko-KR" dirty="0" err="1"/>
              <a:t>getlogin</a:t>
            </a:r>
            <a:r>
              <a:rPr lang="ko-KR" altLang="en-US" dirty="0"/>
              <a:t>을 통해 프로세스 실행자명을</a:t>
            </a:r>
            <a:endParaRPr lang="en-US" altLang="ko-KR" dirty="0"/>
          </a:p>
          <a:p>
            <a:r>
              <a:rPr lang="en-US" altLang="ko-KR" dirty="0"/>
              <a:t> </a:t>
            </a:r>
            <a:r>
              <a:rPr lang="en-US" altLang="ko-KR" dirty="0" err="1"/>
              <a:t>curserid</a:t>
            </a:r>
            <a:r>
              <a:rPr lang="ko-KR" altLang="en-US" dirty="0"/>
              <a:t>를 통해 프로세스 소유자명을 검색한다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 descr="화면, 모니터, 텔레비전, 검은색이(가) 표시된 사진&#10;&#10;자동 생성된 설명">
            <a:extLst>
              <a:ext uri="{FF2B5EF4-FFF2-40B4-BE49-F238E27FC236}">
                <a16:creationId xmlns:a16="http://schemas.microsoft.com/office/drawing/2014/main" id="{E054562D-71EB-470F-9FA9-B27EC7CD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5" y="9903020"/>
            <a:ext cx="23371094" cy="319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0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개체 틀 4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1" r="50022" b="51"/>
          <a:stretch/>
        </p:blipFill>
        <p:spPr>
          <a:xfrm>
            <a:off x="12192000" y="0"/>
            <a:ext cx="12186458" cy="13716000"/>
          </a:xfrm>
        </p:spPr>
      </p:pic>
      <p:sp>
        <p:nvSpPr>
          <p:cNvPr id="2" name="직사각형 1"/>
          <p:cNvSpPr/>
          <p:nvPr/>
        </p:nvSpPr>
        <p:spPr>
          <a:xfrm>
            <a:off x="6520874" y="4305993"/>
            <a:ext cx="11342252" cy="51040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cap="all" spc="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쉘의</a:t>
            </a:r>
            <a:r>
              <a:rPr lang="ko-KR" altLang="en-US" sz="80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 소개</a:t>
            </a:r>
            <a:endParaRPr lang="en-US" altLang="ko-KR" sz="8000" cap="all" spc="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400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Introduce shell</a:t>
            </a:r>
            <a:endParaRPr lang="en-US" altLang="ko-KR" sz="4000" cap="all" spc="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L 도형 5"/>
          <p:cNvSpPr/>
          <p:nvPr/>
        </p:nvSpPr>
        <p:spPr>
          <a:xfrm rot="5400000">
            <a:off x="6145876" y="3990110"/>
            <a:ext cx="1645920" cy="1645920"/>
          </a:xfrm>
          <a:prstGeom prst="corner">
            <a:avLst>
              <a:gd name="adj1" fmla="val 42929"/>
              <a:gd name="adj2" fmla="val 38889"/>
            </a:avLst>
          </a:prstGeom>
          <a:solidFill>
            <a:schemeClr val="accent6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041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타원 18"/>
          <p:cNvSpPr/>
          <p:nvPr/>
        </p:nvSpPr>
        <p:spPr>
          <a:xfrm>
            <a:off x="9947563" y="4613564"/>
            <a:ext cx="4488873" cy="4488873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안두안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16109577" y="0"/>
            <a:ext cx="8274423" cy="13716000"/>
          </a:xfrm>
          <a:prstGeom prst="rect">
            <a:avLst/>
          </a:prstGeom>
          <a:solidFill>
            <a:schemeClr val="accent1">
              <a:alpha val="50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94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858000"/>
            <a:ext cx="2438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Oval 1"/>
          <p:cNvSpPr/>
          <p:nvPr/>
        </p:nvSpPr>
        <p:spPr>
          <a:xfrm>
            <a:off x="9114657" y="5773422"/>
            <a:ext cx="1028523" cy="1028523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0"/>
          </a:p>
        </p:txBody>
      </p:sp>
      <p:sp>
        <p:nvSpPr>
          <p:cNvPr id="3" name="TextBox 2"/>
          <p:cNvSpPr txBox="1"/>
          <p:nvPr/>
        </p:nvSpPr>
        <p:spPr>
          <a:xfrm>
            <a:off x="9595520" y="5626894"/>
            <a:ext cx="5192961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0" spc="-300" dirty="0">
                <a:solidFill>
                  <a:schemeClr val="accent1"/>
                </a:solidFill>
                <a:latin typeface="Lato Black" panose="020F0A02020204030203" pitchFamily="34" charset="0"/>
              </a:rPr>
              <a:t>Q &amp; A</a:t>
            </a:r>
            <a:r>
              <a:rPr lang="en-US" sz="16000" spc="-300" dirty="0">
                <a:solidFill>
                  <a:srgbClr val="0070C0"/>
                </a:solidFill>
                <a:latin typeface="Lato Black" panose="020F0A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2152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6858000"/>
            <a:ext cx="2438400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7428122" y="5626894"/>
            <a:ext cx="9527757" cy="2462213"/>
            <a:chOff x="7069727" y="4351065"/>
            <a:chExt cx="9527757" cy="2462213"/>
          </a:xfrm>
        </p:grpSpPr>
        <p:sp>
          <p:nvSpPr>
            <p:cNvPr id="2" name="Oval 1"/>
            <p:cNvSpPr/>
            <p:nvPr/>
          </p:nvSpPr>
          <p:spPr>
            <a:xfrm>
              <a:off x="7069727" y="4456180"/>
              <a:ext cx="1028523" cy="1028523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7862721" y="4351065"/>
              <a:ext cx="8734763" cy="24622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6000" spc="-300" dirty="0">
                  <a:solidFill>
                    <a:schemeClr val="accent1"/>
                  </a:solidFill>
                  <a:latin typeface="Lato Black" panose="020F0A02020204030203" pitchFamily="34" charset="0"/>
                </a:rPr>
                <a:t>Thank you</a:t>
              </a:r>
              <a:r>
                <a:rPr lang="en-US" sz="16000" spc="-300" dirty="0">
                  <a:solidFill>
                    <a:srgbClr val="0070C0"/>
                  </a:solidFill>
                  <a:latin typeface="Lato Black" panose="020F0A02020204030203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19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5762581" y="4752688"/>
            <a:ext cx="412376" cy="12280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2653682" y="6793264"/>
            <a:ext cx="351308" cy="330002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752237" y="6851823"/>
            <a:ext cx="422720" cy="5268631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6060614" y="7502465"/>
            <a:ext cx="464783" cy="138127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19928541" y="10264589"/>
            <a:ext cx="412376" cy="18768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0" y="615141"/>
            <a:ext cx="4984376" cy="1030779"/>
            <a:chOff x="0" y="-1"/>
            <a:chExt cx="4605250" cy="1030779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기존 </a:t>
              </a: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쉘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1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01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518211" y="2384610"/>
            <a:ext cx="2868706" cy="659896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:main()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965140" y="2384610"/>
            <a:ext cx="2868706" cy="659896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user_in</a:t>
            </a:r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858998" y="2384610"/>
            <a:ext cx="2868706" cy="659896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gettok</a:t>
            </a:r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8305928" y="2384610"/>
            <a:ext cx="3657603" cy="659896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runcommand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cxnSp>
        <p:nvCxnSpPr>
          <p:cNvPr id="4" name="직선 연결선 3"/>
          <p:cNvCxnSpPr>
            <a:stCxn id="2" idx="2"/>
          </p:cNvCxnSpPr>
          <p:nvPr/>
        </p:nvCxnSpPr>
        <p:spPr>
          <a:xfrm>
            <a:off x="5952564" y="3044506"/>
            <a:ext cx="71716" cy="9969778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9399493" y="3083855"/>
            <a:ext cx="0" cy="9690116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2846421" y="3083854"/>
            <a:ext cx="0" cy="9690116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6293351" y="3101787"/>
            <a:ext cx="0" cy="9690116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20134729" y="3083854"/>
            <a:ext cx="0" cy="9690116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11412069" y="2384610"/>
            <a:ext cx="2868706" cy="659896"/>
          </a:xfrm>
          <a:prstGeom prst="rect">
            <a:avLst/>
          </a:prstGeom>
          <a:solidFill>
            <a:srgbClr val="A5AB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:</a:t>
            </a:r>
            <a:r>
              <a:rPr lang="en-US" altLang="ko-KR" dirty="0" err="1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procline</a:t>
            </a:r>
            <a:r>
              <a:rPr lang="en-US" altLang="ko-KR" dirty="0">
                <a:solidFill>
                  <a:schemeClr val="tx1"/>
                </a:solidFill>
                <a:latin typeface="나눔스퀘어 Bold" pitchFamily="50" charset="-127"/>
                <a:ea typeface="나눔스퀘어 Bold" pitchFamily="50" charset="-127"/>
              </a:rPr>
              <a:t>()</a:t>
            </a:r>
            <a:endParaRPr lang="ko-KR" altLang="en-US" dirty="0">
              <a:solidFill>
                <a:schemeClr val="tx1"/>
              </a:solidFill>
              <a:latin typeface="나눔스퀘어 Bold" pitchFamily="50" charset="-127"/>
              <a:ea typeface="나눔스퀘어 Bold" pitchFamily="50" charset="-127"/>
            </a:endParaRPr>
          </a:p>
        </p:txBody>
      </p:sp>
      <p:pic>
        <p:nvPicPr>
          <p:cNvPr id="2056" name="Picture 8" descr="actor uml png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64" y="3299199"/>
            <a:ext cx="1515906" cy="282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/>
          <p:cNvCxnSpPr>
            <a:stCxn id="2056" idx="3"/>
          </p:cNvCxnSpPr>
          <p:nvPr/>
        </p:nvCxnSpPr>
        <p:spPr>
          <a:xfrm>
            <a:off x="2976670" y="4711965"/>
            <a:ext cx="3139208" cy="385283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5952564" y="6293224"/>
            <a:ext cx="3446929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12846422" y="10264589"/>
            <a:ext cx="7288308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사각형 설명선 42"/>
          <p:cNvSpPr/>
          <p:nvPr/>
        </p:nvSpPr>
        <p:spPr>
          <a:xfrm>
            <a:off x="6555623" y="5465661"/>
            <a:ext cx="2240810" cy="723089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getchar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sp>
        <p:nvSpPr>
          <p:cNvPr id="44" name="모서리가 둥근 사각형 설명선 43"/>
          <p:cNvSpPr/>
          <p:nvPr/>
        </p:nvSpPr>
        <p:spPr>
          <a:xfrm>
            <a:off x="3389410" y="3815920"/>
            <a:ext cx="2240810" cy="723089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쉘 실행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 flipH="1">
            <a:off x="12846421" y="8991601"/>
            <a:ext cx="3446928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모서리가 둥근 사각형 설명선 59"/>
          <p:cNvSpPr/>
          <p:nvPr/>
        </p:nvSpPr>
        <p:spPr>
          <a:xfrm>
            <a:off x="13043646" y="7707509"/>
            <a:ext cx="2885295" cy="623183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char *</a:t>
            </a:r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arg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[</a:t>
            </a:r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narg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]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37" name="직선 화살표 연결선 36"/>
          <p:cNvCxnSpPr/>
          <p:nvPr/>
        </p:nvCxnSpPr>
        <p:spPr>
          <a:xfrm flipH="1" flipV="1">
            <a:off x="5952564" y="12434636"/>
            <a:ext cx="14182165" cy="2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0134729" y="11547898"/>
            <a:ext cx="3446929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모서리가 둥근 사각형 설명선 40"/>
          <p:cNvSpPr/>
          <p:nvPr/>
        </p:nvSpPr>
        <p:spPr>
          <a:xfrm>
            <a:off x="20355522" y="10647700"/>
            <a:ext cx="2885295" cy="623183"/>
          </a:xfrm>
          <a:prstGeom prst="wedgeRoundRectCallout">
            <a:avLst>
              <a:gd name="adj1" fmla="val 48864"/>
              <a:gd name="adj2" fmla="val -18680"/>
              <a:gd name="adj3" fmla="val 16667"/>
            </a:avLst>
          </a:prstGeom>
          <a:solidFill>
            <a:schemeClr val="accent6">
              <a:lumMod val="9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fork()</a:t>
            </a:r>
          </a:p>
          <a:p>
            <a:pPr algn="ctr"/>
            <a:r>
              <a:rPr lang="en-US" altLang="ko-KR" sz="2800" dirty="0" err="1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execvp</a:t>
            </a:r>
            <a:r>
              <a:rPr lang="en-US" altLang="ko-KR" sz="2800" dirty="0">
                <a:solidFill>
                  <a:schemeClr val="tx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()</a:t>
            </a:r>
            <a:endParaRPr lang="ko-KR" altLang="en-US" sz="2800" dirty="0">
              <a:solidFill>
                <a:schemeClr val="tx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</p:txBody>
      </p:sp>
      <p:cxnSp>
        <p:nvCxnSpPr>
          <p:cNvPr id="53" name="직선 화살표 연결선 52"/>
          <p:cNvCxnSpPr/>
          <p:nvPr/>
        </p:nvCxnSpPr>
        <p:spPr>
          <a:xfrm>
            <a:off x="12873316" y="7409652"/>
            <a:ext cx="3446929" cy="0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5979459" y="6795248"/>
            <a:ext cx="6893858" cy="2"/>
          </a:xfrm>
          <a:prstGeom prst="straightConnector1">
            <a:avLst/>
          </a:prstGeom>
          <a:ln w="1270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2426462" y="7109432"/>
            <a:ext cx="4261340" cy="219869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5498690" y="4568270"/>
            <a:ext cx="15157371" cy="820570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9248602" y="3945241"/>
            <a:ext cx="1407459" cy="588080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9505857" y="3920411"/>
            <a:ext cx="1031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FF00"/>
                </a:solidFill>
              </a:rPr>
              <a:t>loop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5534110" y="6685051"/>
            <a:ext cx="1153689" cy="41747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15644443" y="6607828"/>
            <a:ext cx="10316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solidFill>
                  <a:srgbClr val="FFFF00"/>
                </a:solidFill>
              </a:rPr>
              <a:t>loop</a:t>
            </a:r>
            <a:endParaRPr lang="ko-KR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84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0"/>
            <a:ext cx="4984376" cy="1030780"/>
            <a:chOff x="0" y="-2"/>
            <a:chExt cx="4605250" cy="10307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변경 </a:t>
              </a: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쉘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2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754" y="2677283"/>
            <a:ext cx="7699425" cy="9397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60581" y="2677283"/>
            <a:ext cx="8421589" cy="4343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0581" y="8105851"/>
            <a:ext cx="8550903" cy="2913842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10948218" y="3911320"/>
            <a:ext cx="1383323" cy="1875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984376" y="9512621"/>
            <a:ext cx="3643809" cy="37839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2860581" y="2030952"/>
            <a:ext cx="225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</a:t>
            </a:r>
            <a:r>
              <a:rPr lang="en-US" altLang="ko-KR" dirty="0" smtClean="0"/>
              <a:t>evelop()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860581" y="7459520"/>
            <a:ext cx="22508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헤더파일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5478674" y="4849166"/>
            <a:ext cx="3559604" cy="426219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719754" y="2030951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</a:t>
            </a:r>
            <a:r>
              <a:rPr lang="en-US" altLang="ko-KR" dirty="0" err="1" smtClean="0"/>
              <a:t>uncommand</a:t>
            </a:r>
            <a:r>
              <a:rPr lang="en-US" altLang="ko-KR" dirty="0" smtClean="0"/>
              <a:t>()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63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그룹 28"/>
          <p:cNvGrpSpPr/>
          <p:nvPr/>
        </p:nvGrpSpPr>
        <p:grpSpPr>
          <a:xfrm>
            <a:off x="0" y="615140"/>
            <a:ext cx="4984376" cy="1030780"/>
            <a:chOff x="0" y="-2"/>
            <a:chExt cx="4605250" cy="103078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781396" y="0"/>
              <a:ext cx="3823854" cy="1030778"/>
            </a:xfrm>
            <a:prstGeom prst="roundRect">
              <a:avLst>
                <a:gd name="adj" fmla="val 50000"/>
              </a:avLst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dirty="0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변경 </a:t>
              </a:r>
              <a:r>
                <a:rPr lang="ko-KR" altLang="en-US" sz="2800" dirty="0" err="1">
                  <a:solidFill>
                    <a:schemeClr val="bg1">
                      <a:lumMod val="9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쉘</a:t>
              </a:r>
              <a:endParaRPr lang="ko-KR" altLang="en-US" sz="2800" dirty="0">
                <a:solidFill>
                  <a:schemeClr val="bg1">
                    <a:lumMod val="9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0" y="-2"/>
              <a:ext cx="1346662" cy="1030779"/>
            </a:xfrm>
            <a:prstGeom prst="rect">
              <a:avLst/>
            </a:prstGeom>
            <a:solidFill>
              <a:schemeClr val="accent6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02</a:t>
              </a:r>
              <a:endPara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271" y="2447269"/>
            <a:ext cx="6459975" cy="98559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1690" y="2447269"/>
            <a:ext cx="9134315" cy="9855988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10070306" y="6437417"/>
            <a:ext cx="1383323" cy="18756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609239" y="3838652"/>
            <a:ext cx="2307376" cy="451994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스마트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5116" y="0"/>
            <a:ext cx="12168884" cy="137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6520874" y="4305993"/>
            <a:ext cx="11342252" cy="5104014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0" cap="all" spc="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스마트 </a:t>
            </a:r>
            <a:r>
              <a:rPr lang="ko-KR" altLang="en-US" sz="8000" cap="all" spc="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쉘</a:t>
            </a:r>
            <a:endParaRPr lang="en-US" altLang="ko-KR" sz="8000" cap="all" spc="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ctr"/>
            <a:r>
              <a:rPr lang="en-US" altLang="ko-KR" sz="4000" cap="all" spc="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Smart shell</a:t>
            </a:r>
            <a:endParaRPr lang="en-US" altLang="ko-KR" sz="4000" cap="all" spc="200" dirty="0">
              <a:solidFill>
                <a:schemeClr val="tx1">
                  <a:lumMod val="50000"/>
                  <a:lumOff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L 도형 5"/>
          <p:cNvSpPr/>
          <p:nvPr/>
        </p:nvSpPr>
        <p:spPr>
          <a:xfrm rot="5400000">
            <a:off x="6145876" y="3990110"/>
            <a:ext cx="1645920" cy="1645920"/>
          </a:xfrm>
          <a:prstGeom prst="corner">
            <a:avLst>
              <a:gd name="adj1" fmla="val 42929"/>
              <a:gd name="adj2" fmla="val 38889"/>
            </a:avLst>
          </a:prstGeom>
          <a:solidFill>
            <a:schemeClr val="accent6">
              <a:lumMod val="2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001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MOGA PowerPoint Template">
      <a:dk1>
        <a:sysClr val="windowText" lastClr="000000"/>
      </a:dk1>
      <a:lt1>
        <a:sysClr val="window" lastClr="FFFFFF"/>
      </a:lt1>
      <a:dk2>
        <a:srgbClr val="57585A"/>
      </a:dk2>
      <a:lt2>
        <a:srgbClr val="E4E6E8"/>
      </a:lt2>
      <a:accent1>
        <a:srgbClr val="283032"/>
      </a:accent1>
      <a:accent2>
        <a:srgbClr val="F05A50"/>
      </a:accent2>
      <a:accent3>
        <a:srgbClr val="50555A"/>
      </a:accent3>
      <a:accent4>
        <a:srgbClr val="787D82"/>
      </a:accent4>
      <a:accent5>
        <a:srgbClr val="B4B9BE"/>
      </a:accent5>
      <a:accent6>
        <a:srgbClr val="F0F2F4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2591</TotalTime>
  <Words>420</Words>
  <Application>Microsoft Office PowerPoint</Application>
  <PresentationFormat>사용자 지정</PresentationFormat>
  <Paragraphs>227</Paragraphs>
  <Slides>52</Slides>
  <Notes>52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5" baseType="lpstr">
      <vt:lpstr>Lato</vt:lpstr>
      <vt:lpstr>Calibri</vt:lpstr>
      <vt:lpstr>맑은 고딕</vt:lpstr>
      <vt:lpstr>Arial</vt:lpstr>
      <vt:lpstr>나눔바른펜</vt:lpstr>
      <vt:lpstr>나눔스퀘어 ExtraBold</vt:lpstr>
      <vt:lpstr>Lato Black</vt:lpstr>
      <vt:lpstr>나눔스퀘어 Bold</vt:lpstr>
      <vt:lpstr>Lato Light</vt:lpstr>
      <vt:lpstr>Open Sans Light</vt:lpstr>
      <vt:lpstr>나눔스퀘어라운드 Bold</vt:lpstr>
      <vt:lpstr>나눔스퀘어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Moorche 30 DVDs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delight</dc:creator>
  <cp:lastModifiedBy>first5907@gmail.com</cp:lastModifiedBy>
  <cp:revision>240</cp:revision>
  <dcterms:created xsi:type="dcterms:W3CDTF">2016-06-20T18:47:00Z</dcterms:created>
  <dcterms:modified xsi:type="dcterms:W3CDTF">2019-12-08T23:07:01Z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